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8"/>
  </p:notesMasterIdLst>
  <p:sldIdLst>
    <p:sldId id="388" r:id="rId3"/>
    <p:sldId id="283" r:id="rId4"/>
    <p:sldId id="282" r:id="rId5"/>
    <p:sldId id="424" r:id="rId6"/>
    <p:sldId id="480" r:id="rId7"/>
    <p:sldId id="425" r:id="rId8"/>
    <p:sldId id="438" r:id="rId9"/>
    <p:sldId id="439" r:id="rId10"/>
    <p:sldId id="416" r:id="rId11"/>
    <p:sldId id="412" r:id="rId12"/>
    <p:sldId id="409" r:id="rId13"/>
    <p:sldId id="442" r:id="rId14"/>
    <p:sldId id="445" r:id="rId15"/>
    <p:sldId id="478" r:id="rId16"/>
    <p:sldId id="479" r:id="rId17"/>
    <p:sldId id="440" r:id="rId18"/>
    <p:sldId id="454" r:id="rId19"/>
    <p:sldId id="457" r:id="rId20"/>
    <p:sldId id="458" r:id="rId21"/>
    <p:sldId id="443" r:id="rId22"/>
    <p:sldId id="462" r:id="rId23"/>
    <p:sldId id="463" r:id="rId24"/>
    <p:sldId id="450" r:id="rId25"/>
    <p:sldId id="473" r:id="rId26"/>
    <p:sldId id="474" r:id="rId27"/>
    <p:sldId id="475" r:id="rId28"/>
    <p:sldId id="476" r:id="rId29"/>
    <p:sldId id="477" r:id="rId30"/>
    <p:sldId id="464" r:id="rId31"/>
    <p:sldId id="390" r:id="rId32"/>
    <p:sldId id="391" r:id="rId33"/>
    <p:sldId id="392" r:id="rId34"/>
    <p:sldId id="363" r:id="rId35"/>
    <p:sldId id="393" r:id="rId36"/>
    <p:sldId id="394" r:id="rId37"/>
    <p:sldId id="395" r:id="rId38"/>
    <p:sldId id="396" r:id="rId39"/>
    <p:sldId id="397" r:id="rId40"/>
    <p:sldId id="400" r:id="rId41"/>
    <p:sldId id="398" r:id="rId42"/>
    <p:sldId id="399" r:id="rId43"/>
    <p:sldId id="401" r:id="rId44"/>
    <p:sldId id="284" r:id="rId45"/>
    <p:sldId id="451" r:id="rId46"/>
    <p:sldId id="414" r:id="rId47"/>
    <p:sldId id="419" r:id="rId48"/>
    <p:sldId id="413" r:id="rId49"/>
    <p:sldId id="415" r:id="rId50"/>
    <p:sldId id="452" r:id="rId51"/>
    <p:sldId id="417" r:id="rId52"/>
    <p:sldId id="418" r:id="rId53"/>
    <p:sldId id="420" r:id="rId54"/>
    <p:sldId id="421" r:id="rId55"/>
    <p:sldId id="422" r:id="rId56"/>
    <p:sldId id="361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53" userDrawn="1">
          <p15:clr>
            <a:srgbClr val="A4A3A4"/>
          </p15:clr>
        </p15:guide>
        <p15:guide id="3" pos="3863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87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pos="3953"/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2171A-7146-42C5-B64B-D1B82F46F9B6}" type="datetimeFigureOut">
              <a:rPr lang="zh-TW" altLang="en-US" smtClean="0"/>
              <a:t>2019/6/9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F477C-D4A6-4A97-9F11-BD144F9605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92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29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5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21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群組，訊息太多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49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群組，訊息太多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76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群組，訊息太多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停班停課沒有人知道，沒事不會去看</a:t>
            </a:r>
            <a:r>
              <a:rPr lang="en-US" altLang="zh-TW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moodle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，有事再去看也來不及了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40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202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506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6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03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78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008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4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76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008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租稅協定＝「避免所得稅雙重課稅」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「防杜逃稅與避稅」協定，兩個同時存在但又互相衝突的目的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2.2017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年開始生效之「台日間的租稅協定」對台日貿易呈現優良的正向效果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-2013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年的台灣上市櫃公司來說，租稅協定的簽訂對海外子公司銷售額呈負向效果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在全球反避稅浪潮下，「投資架構的調整」才能凸顯租稅協定的「直接投資」正面效果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549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租稅協定＝「避免所得稅雙重課稅」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「防杜逃稅與避稅」協定，兩個同時存在但又互相衝突的目的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2.2017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年開始生效之「台日間的租稅協定」對台日貿易呈現優良的正向效果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-2013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年的台灣上市櫃公司來說，租稅協定的簽訂對海外子公司銷售額呈負向效果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在全球反避稅浪潮下，「投資架構的調整」才能凸顯租稅協定的「直接投資」正面效果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370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租稅協定＝「避免所得稅雙重課稅」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「防杜逃稅與避稅」協定，兩個同時存在但又互相衝突的目的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2.2017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年開始生效之「台日間的租稅協定」對台日貿易呈現優良的正向效果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-2013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年的台灣上市櫃公司來說，租稅協定的簽訂對海外子公司銷售額呈負向效果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在全球反避稅浪潮下，「投資架構的調整」才能凸顯租稅協定的「直接投資」正面效果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76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租稅協定＝「避免所得稅雙重課稅」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「防杜逃稅與避稅」協定，兩個同時存在但又互相衝突的目的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2.2017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年開始生效之「台日間的租稅協定」對台日貿易呈現優良的正向效果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-2013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年的台灣上市櫃公司來說，租稅協定的簽訂對海外子公司銷售額呈負向效果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在全球反避稅浪潮下，「投資架構的調整」才能凸顯租稅協定的「直接投資」正面效果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97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租稅協定＝「避免所得稅雙重課稅」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「防杜逃稅與避稅」協定，兩個同時存在但又互相衝突的目的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2.2017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年開始生效之「台日間的租稅協定」對台日貿易呈現優良的正向效果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-2013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年的台灣上市櫃公司來說，租稅協定的簽訂對海外子公司銷售額呈負向效果</a:t>
            </a: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在全球反避稅浪潮下，「投資架構的調整」才能凸顯租稅協定的「直接投資」正面效果</a:t>
            </a:r>
          </a:p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24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180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68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32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051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394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126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982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652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025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60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662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558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3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517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7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9589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111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561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7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38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56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70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91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4C706-B552-48CF-B615-B4F29AB3EE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98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 userDrawn="1"/>
        </p:nvSpPr>
        <p:spPr>
          <a:xfrm>
            <a:off x="2034745" y="4284124"/>
            <a:ext cx="807805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39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4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00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93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4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7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45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3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7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0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7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 userDrawn="1"/>
        </p:nvSpPr>
        <p:spPr>
          <a:xfrm>
            <a:off x="2034745" y="4284124"/>
            <a:ext cx="807805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384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7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1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9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BF585A-A565-448C-A0F9-FF2FA03C6E74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62607B-C3C5-4423-BE98-0A3E96D36A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7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32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4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0.png"/><Relationship Id="rId5" Type="http://schemas.openxmlformats.org/officeDocument/2006/relationships/image" Target="../media/image39.tiff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1.png"/><Relationship Id="rId5" Type="http://schemas.openxmlformats.org/officeDocument/2006/relationships/image" Target="../media/image39.tiff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jpg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3ABA991-A3C3-4247-A634-84C606B9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8A2B1A-27A8-9848-95A1-B240C3F4758B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6" name="矩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A58553B9-F9C2-D14D-82EE-9289BB76C295}"/>
              </a:ext>
            </a:extLst>
          </p:cNvPr>
          <p:cNvSpPr/>
          <p:nvPr/>
        </p:nvSpPr>
        <p:spPr>
          <a:xfrm>
            <a:off x="2093647" y="3448719"/>
            <a:ext cx="8004706" cy="93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40895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377" b="1" spc="300" dirty="0">
                <a:solidFill>
                  <a:srgbClr val="01B0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智慧校園</a:t>
            </a:r>
            <a:r>
              <a:rPr lang="en-US" altLang="zh-TW" sz="5377" b="1" spc="300" dirty="0">
                <a:solidFill>
                  <a:srgbClr val="01B0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-</a:t>
            </a:r>
            <a:r>
              <a:rPr kumimoji="0" lang="zh-TW" altLang="en-US" sz="5377" b="1" i="0" u="none" strike="noStrike" kern="1200" cap="none" spc="300" normalizeH="0" baseline="0" noProof="0" dirty="0">
                <a:ln>
                  <a:noFill/>
                </a:ln>
                <a:solidFill>
                  <a:srgbClr val="01B0B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中金院</a:t>
            </a:r>
            <a:r>
              <a:rPr kumimoji="0" lang="en-US" altLang="zh-TW" sz="5377" b="1" i="0" u="none" strike="noStrike" kern="1200" cap="none" spc="300" normalizeH="0" baseline="0" noProof="0" dirty="0">
                <a:ln>
                  <a:noFill/>
                </a:ln>
                <a:solidFill>
                  <a:srgbClr val="01B0B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BOT</a:t>
            </a:r>
          </a:p>
        </p:txBody>
      </p:sp>
      <p:cxnSp>
        <p:nvCxnSpPr>
          <p:cNvPr id="8" name="直接连接符 1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975D7362-521D-A54B-9F98-806317CDD0FB}"/>
              </a:ext>
            </a:extLst>
          </p:cNvPr>
          <p:cNvCxnSpPr>
            <a:cxnSpLocks/>
          </p:cNvCxnSpPr>
          <p:nvPr/>
        </p:nvCxnSpPr>
        <p:spPr>
          <a:xfrm>
            <a:off x="2125247" y="4466255"/>
            <a:ext cx="84352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B612A232-6360-0A41-8EB1-5BB48C8FC82A}"/>
              </a:ext>
            </a:extLst>
          </p:cNvPr>
          <p:cNvSpPr/>
          <p:nvPr/>
        </p:nvSpPr>
        <p:spPr>
          <a:xfrm>
            <a:off x="1570268" y="1320344"/>
            <a:ext cx="3326265" cy="4014993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2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grpSp>
        <p:nvGrpSpPr>
          <p:cNvPr id="10" name="组合 43">
            <a:extLst>
              <a:ext uri="{FF2B5EF4-FFF2-40B4-BE49-F238E27FC236}">
                <a16:creationId xmlns:a16="http://schemas.microsoft.com/office/drawing/2014/main" id="{0945128D-AE9D-E84E-A886-BEF499C96FB2}"/>
              </a:ext>
            </a:extLst>
          </p:cNvPr>
          <p:cNvGrpSpPr/>
          <p:nvPr/>
        </p:nvGrpSpPr>
        <p:grpSpPr>
          <a:xfrm>
            <a:off x="1740954" y="1481785"/>
            <a:ext cx="247707" cy="254820"/>
            <a:chOff x="1620407" y="1473313"/>
            <a:chExt cx="248785" cy="25592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0F26AF-2306-4D49-8DFD-B62A3E3EB900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14EA801-307E-924C-B0EA-6C55F4864FD4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2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3" name="文本框 2">
            <a:extLst>
              <a:ext uri="{FF2B5EF4-FFF2-40B4-BE49-F238E27FC236}">
                <a16:creationId xmlns:a16="http://schemas.microsoft.com/office/drawing/2014/main" id="{97E920D8-4D87-CA41-80C8-266E86D00BE1}"/>
              </a:ext>
            </a:extLst>
          </p:cNvPr>
          <p:cNvSpPr txBox="1"/>
          <p:nvPr/>
        </p:nvSpPr>
        <p:spPr>
          <a:xfrm>
            <a:off x="2139758" y="2735447"/>
            <a:ext cx="6179293" cy="759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335" b="1" spc="300" dirty="0">
                <a:solidFill>
                  <a:srgbClr val="FFFFFF"/>
                </a:solidFill>
                <a:latin typeface="Microsoft YaHei"/>
                <a:ea typeface="Microsoft YaHei"/>
              </a:rPr>
              <a:t>數位金融與第三方支付</a:t>
            </a:r>
            <a:endParaRPr kumimoji="0" lang="zh-CN" altLang="en-US" sz="4335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C334E864-4D9F-FC4C-9E84-6E19AA6669FF}"/>
              </a:ext>
            </a:extLst>
          </p:cNvPr>
          <p:cNvSpPr txBox="1"/>
          <p:nvPr/>
        </p:nvSpPr>
        <p:spPr>
          <a:xfrm>
            <a:off x="6238586" y="4630241"/>
            <a:ext cx="493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600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組員</a:t>
            </a:r>
            <a:r>
              <a:rPr lang="en-US" altLang="zh-TW" sz="1600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:</a:t>
            </a:r>
            <a:r>
              <a:rPr lang="zh-TW" altLang="en-US" sz="1600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林宸佑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</a:t>
            </a:r>
            <a:r>
              <a:rPr lang="zh-TW" altLang="en-US" sz="1600" dirty="0">
                <a:solidFill>
                  <a:srgbClr val="FFFFFF"/>
                </a:solidFill>
                <a:latin typeface="Arial"/>
                <a:ea typeface="Microsoft YaHei"/>
                <a:cs typeface="+mn-ea"/>
                <a:sym typeface="+mn-lt"/>
              </a:rPr>
              <a:t>廖佑琪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胡琬婷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陳怡靜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/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何澍亞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41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-This Why We Do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09DE9F1C-B55F-0E4B-A818-DA0153772F97}"/>
              </a:ext>
            </a:extLst>
          </p:cNvPr>
          <p:cNvSpPr txBox="1"/>
          <p:nvPr/>
        </p:nvSpPr>
        <p:spPr>
          <a:xfrm>
            <a:off x="4362008" y="4253184"/>
            <a:ext cx="3467984" cy="971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提供個人化服務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50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整合多項功能，一個聊天室全部搞定</a:t>
            </a: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05C656F5-0191-7649-8C48-9FDFA0B350A6}"/>
              </a:ext>
            </a:extLst>
          </p:cNvPr>
          <p:cNvSpPr txBox="1"/>
          <p:nvPr/>
        </p:nvSpPr>
        <p:spPr>
          <a:xfrm>
            <a:off x="8163503" y="4252318"/>
            <a:ext cx="3467984" cy="971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B0B8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CTBC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BOT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THIS IS WHY WE DO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61329723-830E-C343-AB48-09ECED12D26E}"/>
              </a:ext>
            </a:extLst>
          </p:cNvPr>
          <p:cNvSpPr txBox="1"/>
          <p:nvPr/>
        </p:nvSpPr>
        <p:spPr>
          <a:xfrm>
            <a:off x="560513" y="4232826"/>
            <a:ext cx="3467984" cy="10124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解決群組人數上限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50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一鍵加入，獲得所有資訊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F82668C-D357-4943-AE9B-A3DDF68782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21" y="2077135"/>
            <a:ext cx="1628568" cy="16285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C4CDCCB-5498-422F-AD79-94419BD07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07" y="2077135"/>
            <a:ext cx="1628568" cy="162856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F9E33A6-5689-4B35-A8F7-896C7341AD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48" y="2521069"/>
            <a:ext cx="740700" cy="7407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B9DAA6-46FE-4B7E-9240-715876FF88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734" y="2520064"/>
            <a:ext cx="742710" cy="742710"/>
          </a:xfrm>
          <a:prstGeom prst="rect">
            <a:avLst/>
          </a:prstGeom>
        </p:spPr>
      </p:pic>
      <p:pic>
        <p:nvPicPr>
          <p:cNvPr id="5122" name="Picture 2" descr="https://static.thenounproject.com/png/1899584-200.png">
            <a:extLst>
              <a:ext uri="{FF2B5EF4-FFF2-40B4-BE49-F238E27FC236}">
                <a16:creationId xmlns:a16="http://schemas.microsoft.com/office/drawing/2014/main" id="{DF425A6A-859C-4AA0-979B-60C56972D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93" y="1852546"/>
            <a:ext cx="1905000" cy="190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Number_1"/>
          <p:cNvSpPr/>
          <p:nvPr/>
        </p:nvSpPr>
        <p:spPr>
          <a:xfrm>
            <a:off x="2512243" y="2337310"/>
            <a:ext cx="2184856" cy="218338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TW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/>
        </p:nvSpPr>
        <p:spPr>
          <a:xfrm>
            <a:off x="4875954" y="2340236"/>
            <a:ext cx="4803803" cy="84589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20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痛點分</a:t>
            </a:r>
            <a:r>
              <a:rPr lang="zh-TW" altLang="en-US" sz="3200" b="1" spc="200" dirty="0">
                <a:solidFill>
                  <a:srgbClr val="1AB0B8">
                    <a:lumMod val="75000"/>
                  </a:srgbClr>
                </a:solidFill>
                <a:latin typeface="Microsoft YaHei"/>
                <a:ea typeface="Microsoft YaHei"/>
              </a:rPr>
              <a:t>析</a:t>
            </a:r>
            <a:endParaRPr lang="en-US" altLang="zh-TW" sz="3200" b="1" spc="200" dirty="0">
              <a:solidFill>
                <a:srgbClr val="1AB0B8">
                  <a:lumMod val="7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8697" y="3404567"/>
            <a:ext cx="4776507" cy="97296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CTBC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學生面臨的不便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07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課務資訊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C4E40A3-6EDE-493F-971F-7D1DA4C58AAE}"/>
              </a:ext>
            </a:extLst>
          </p:cNvPr>
          <p:cNvGrpSpPr/>
          <p:nvPr/>
        </p:nvGrpSpPr>
        <p:grpSpPr>
          <a:xfrm>
            <a:off x="-379750" y="2256183"/>
            <a:ext cx="12951501" cy="2345635"/>
            <a:chOff x="-379750" y="2256183"/>
            <a:chExt cx="12951501" cy="2345635"/>
          </a:xfrm>
          <a:solidFill>
            <a:schemeClr val="tx1">
              <a:alpha val="78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DCE3C2F-2C5C-4DBA-8273-80D83897F6A2}"/>
                </a:ext>
              </a:extLst>
            </p:cNvPr>
            <p:cNvSpPr/>
            <p:nvPr/>
          </p:nvSpPr>
          <p:spPr>
            <a:xfrm>
              <a:off x="-379750" y="2256183"/>
              <a:ext cx="12951501" cy="2345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8E8A8F9-4785-4366-B222-7D60330FF29E}"/>
                </a:ext>
              </a:extLst>
            </p:cNvPr>
            <p:cNvSpPr txBox="1"/>
            <p:nvPr/>
          </p:nvSpPr>
          <p:spPr>
            <a:xfrm>
              <a:off x="1261382" y="2921169"/>
              <a:ext cx="9669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dirty="0">
                  <a:solidFill>
                    <a:schemeClr val="bg1"/>
                  </a:solidFill>
                </a:rPr>
                <a:t>學校認證的邊緣人</a:t>
              </a:r>
              <a:r>
                <a:rPr kumimoji="1" lang="en-US" altLang="zh-TW" sz="6000" dirty="0">
                  <a:solidFill>
                    <a:schemeClr val="bg1"/>
                  </a:solidFill>
                </a:rPr>
                <a:t>?</a:t>
              </a:r>
              <a:endParaRPr kumimoji="1" lang="zh-TW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5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">
            <a:extLst>
              <a:ext uri="{FF2B5EF4-FFF2-40B4-BE49-F238E27FC236}">
                <a16:creationId xmlns:a16="http://schemas.microsoft.com/office/drawing/2014/main" id="{D34395C5-DACB-4267-8DFA-30525E5D8DD5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課務資訊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學校認證的邊緣人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9B5F09-CD8B-44C8-ADF8-31EA6C2C798F}"/>
              </a:ext>
            </a:extLst>
          </p:cNvPr>
          <p:cNvGrpSpPr/>
          <p:nvPr/>
        </p:nvGrpSpPr>
        <p:grpSpPr>
          <a:xfrm>
            <a:off x="188322" y="1399728"/>
            <a:ext cx="3494267" cy="4867419"/>
            <a:chOff x="699671" y="1215103"/>
            <a:chExt cx="3494267" cy="4867419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67A92C9-A478-4C38-8994-FB1C321535DD}"/>
                </a:ext>
              </a:extLst>
            </p:cNvPr>
            <p:cNvSpPr/>
            <p:nvPr/>
          </p:nvSpPr>
          <p:spPr>
            <a:xfrm>
              <a:off x="901961" y="121510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A9F7BE8B-D70F-498C-BF82-AFCA93E5BF15}"/>
                </a:ext>
              </a:extLst>
            </p:cNvPr>
            <p:cNvSpPr txBox="1"/>
            <p:nvPr/>
          </p:nvSpPr>
          <p:spPr>
            <a:xfrm>
              <a:off x="699671" y="4654567"/>
              <a:ext cx="3494267" cy="142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群組、訊息太多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垃圾訊息混和重要資訊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通知多到連點開都不想點</a:t>
              </a:r>
            </a:p>
          </p:txBody>
        </p:sp>
      </p:grpSp>
      <p:pic>
        <p:nvPicPr>
          <p:cNvPr id="6146" name="Picture 2" descr="https://static.thenounproject.com/png/369647-200.png">
            <a:extLst>
              <a:ext uri="{FF2B5EF4-FFF2-40B4-BE49-F238E27FC236}">
                <a16:creationId xmlns:a16="http://schemas.microsoft.com/office/drawing/2014/main" id="{E0764416-07DD-48A6-A726-2B204F08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55" y="19958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">
            <a:extLst>
              <a:ext uri="{FF2B5EF4-FFF2-40B4-BE49-F238E27FC236}">
                <a16:creationId xmlns:a16="http://schemas.microsoft.com/office/drawing/2014/main" id="{D34395C5-DACB-4267-8DFA-30525E5D8DD5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課務資訊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學校認證的邊緣人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9B5F09-CD8B-44C8-ADF8-31EA6C2C798F}"/>
              </a:ext>
            </a:extLst>
          </p:cNvPr>
          <p:cNvGrpSpPr/>
          <p:nvPr/>
        </p:nvGrpSpPr>
        <p:grpSpPr>
          <a:xfrm>
            <a:off x="188322" y="1399728"/>
            <a:ext cx="3494267" cy="4867419"/>
            <a:chOff x="699671" y="1215103"/>
            <a:chExt cx="3494267" cy="4867419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67A92C9-A478-4C38-8994-FB1C321535DD}"/>
                </a:ext>
              </a:extLst>
            </p:cNvPr>
            <p:cNvSpPr/>
            <p:nvPr/>
          </p:nvSpPr>
          <p:spPr>
            <a:xfrm>
              <a:off x="901961" y="121510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A9F7BE8B-D70F-498C-BF82-AFCA93E5BF15}"/>
                </a:ext>
              </a:extLst>
            </p:cNvPr>
            <p:cNvSpPr txBox="1"/>
            <p:nvPr/>
          </p:nvSpPr>
          <p:spPr>
            <a:xfrm>
              <a:off x="699671" y="4654567"/>
              <a:ext cx="3494267" cy="142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群組、訊息太多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垃圾訊息混和重要資訊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通知多到連點開都不想點</a:t>
              </a:r>
            </a:p>
          </p:txBody>
        </p:sp>
      </p:grpSp>
      <p:pic>
        <p:nvPicPr>
          <p:cNvPr id="6146" name="Picture 2" descr="https://static.thenounproject.com/png/369647-200.png">
            <a:extLst>
              <a:ext uri="{FF2B5EF4-FFF2-40B4-BE49-F238E27FC236}">
                <a16:creationId xmlns:a16="http://schemas.microsoft.com/office/drawing/2014/main" id="{E0764416-07DD-48A6-A726-2B204F08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55" y="19958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BC9A86D-FFBC-43F7-B330-F6670F6A269D}"/>
              </a:ext>
            </a:extLst>
          </p:cNvPr>
          <p:cNvGrpSpPr/>
          <p:nvPr/>
        </p:nvGrpSpPr>
        <p:grpSpPr>
          <a:xfrm>
            <a:off x="4134677" y="0"/>
            <a:ext cx="4114800" cy="6858001"/>
            <a:chOff x="4134677" y="0"/>
            <a:chExt cx="4114800" cy="6858001"/>
          </a:xfrm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043DE59B-890D-41D5-BF1D-AEA6B3B7EC52}"/>
                </a:ext>
              </a:extLst>
            </p:cNvPr>
            <p:cNvSpPr/>
            <p:nvPr/>
          </p:nvSpPr>
          <p:spPr>
            <a:xfrm>
              <a:off x="4134677" y="0"/>
              <a:ext cx="4114800" cy="6858001"/>
            </a:xfrm>
            <a:custGeom>
              <a:avLst/>
              <a:gdLst>
                <a:gd name="connsiteX0" fmla="*/ 0 w 4114800"/>
                <a:gd name="connsiteY0" fmla="*/ 0 h 6858001"/>
                <a:gd name="connsiteX1" fmla="*/ 4114800 w 4114800"/>
                <a:gd name="connsiteY1" fmla="*/ 0 h 6858001"/>
                <a:gd name="connsiteX2" fmla="*/ 4114800 w 4114800"/>
                <a:gd name="connsiteY2" fmla="*/ 6858001 h 6858001"/>
                <a:gd name="connsiteX3" fmla="*/ 0 w 411480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4800" h="6858001">
                  <a:moveTo>
                    <a:pt x="0" y="0"/>
                  </a:moveTo>
                  <a:lnTo>
                    <a:pt x="4114800" y="0"/>
                  </a:lnTo>
                  <a:lnTo>
                    <a:pt x="4114800" y="6858001"/>
                  </a:lnTo>
                  <a:lnTo>
                    <a:pt x="0" y="6858001"/>
                  </a:lnTo>
                  <a:close/>
                </a:path>
              </a:pathLst>
            </a:cu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1B8855D-24F3-42CF-96C0-1F6C2A3DE242}"/>
                </a:ext>
              </a:extLst>
            </p:cNvPr>
            <p:cNvGrpSpPr/>
            <p:nvPr/>
          </p:nvGrpSpPr>
          <p:grpSpPr>
            <a:xfrm>
              <a:off x="4312782" y="1471392"/>
              <a:ext cx="3494267" cy="4745164"/>
              <a:chOff x="4322443" y="1521983"/>
              <a:chExt cx="3494267" cy="4745164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741DFFF-B3E0-4BA3-9B6C-7C9B5808B271}"/>
                  </a:ext>
                </a:extLst>
              </p:cNvPr>
              <p:cNvSpPr/>
              <p:nvPr/>
            </p:nvSpPr>
            <p:spPr>
              <a:xfrm>
                <a:off x="4727020" y="1521983"/>
                <a:ext cx="3089690" cy="3089690"/>
              </a:xfrm>
              <a:prstGeom prst="ellipse">
                <a:avLst/>
              </a:prstGeom>
              <a:solidFill>
                <a:schemeClr val="bg2">
                  <a:lumMod val="50000"/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0" name="文本框 6">
                <a:extLst>
                  <a:ext uri="{FF2B5EF4-FFF2-40B4-BE49-F238E27FC236}">
                    <a16:creationId xmlns:a16="http://schemas.microsoft.com/office/drawing/2014/main" id="{480C2A10-AAD7-4E53-BB3D-21731B555E41}"/>
                  </a:ext>
                </a:extLst>
              </p:cNvPr>
              <p:cNvSpPr txBox="1"/>
              <p:nvPr/>
            </p:nvSpPr>
            <p:spPr>
              <a:xfrm>
                <a:off x="4322443" y="4839192"/>
                <a:ext cx="3494267" cy="14279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rPr>
                  <a:t>出國資訊不易搜尋</a:t>
                </a:r>
                <a:endParaRPr lang="en-US" altLang="zh-TW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</a:rPr>
                  <a:t>微留學資訊藏在學校網站深處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</a:rPr>
                  <a:t>想出國交換卻來不及申請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</p:txBody>
          </p:sp>
          <p:pic>
            <p:nvPicPr>
              <p:cNvPr id="21" name="Picture 6" descr="https://static.thenounproject.com/png/231460-200.png">
                <a:extLst>
                  <a:ext uri="{FF2B5EF4-FFF2-40B4-BE49-F238E27FC236}">
                    <a16:creationId xmlns:a16="http://schemas.microsoft.com/office/drawing/2014/main" id="{4CB7A293-48EC-460E-A71F-5301737AB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5382" y="2114328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79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">
            <a:extLst>
              <a:ext uri="{FF2B5EF4-FFF2-40B4-BE49-F238E27FC236}">
                <a16:creationId xmlns:a16="http://schemas.microsoft.com/office/drawing/2014/main" id="{D34395C5-DACB-4267-8DFA-30525E5D8DD5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課務資訊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學校認證的邊緣人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9B5F09-CD8B-44C8-ADF8-31EA6C2C798F}"/>
              </a:ext>
            </a:extLst>
          </p:cNvPr>
          <p:cNvGrpSpPr/>
          <p:nvPr/>
        </p:nvGrpSpPr>
        <p:grpSpPr>
          <a:xfrm>
            <a:off x="188322" y="1399728"/>
            <a:ext cx="3494267" cy="4867419"/>
            <a:chOff x="699671" y="1215103"/>
            <a:chExt cx="3494267" cy="4867419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67A92C9-A478-4C38-8994-FB1C321535DD}"/>
                </a:ext>
              </a:extLst>
            </p:cNvPr>
            <p:cNvSpPr/>
            <p:nvPr/>
          </p:nvSpPr>
          <p:spPr>
            <a:xfrm>
              <a:off x="901961" y="121510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A9F7BE8B-D70F-498C-BF82-AFCA93E5BF15}"/>
                </a:ext>
              </a:extLst>
            </p:cNvPr>
            <p:cNvSpPr txBox="1"/>
            <p:nvPr/>
          </p:nvSpPr>
          <p:spPr>
            <a:xfrm>
              <a:off x="699671" y="4654567"/>
              <a:ext cx="3494267" cy="14279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群組、訊息太多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垃圾訊息混和重要資訊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通知多到連點開都不想點</a:t>
              </a:r>
            </a:p>
          </p:txBody>
        </p:sp>
      </p:grpSp>
      <p:pic>
        <p:nvPicPr>
          <p:cNvPr id="6146" name="Picture 2" descr="https://static.thenounproject.com/png/369647-200.png">
            <a:extLst>
              <a:ext uri="{FF2B5EF4-FFF2-40B4-BE49-F238E27FC236}">
                <a16:creationId xmlns:a16="http://schemas.microsoft.com/office/drawing/2014/main" id="{E0764416-07DD-48A6-A726-2B204F08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55" y="19958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BC9A86D-FFBC-43F7-B330-F6670F6A269D}"/>
              </a:ext>
            </a:extLst>
          </p:cNvPr>
          <p:cNvGrpSpPr/>
          <p:nvPr/>
        </p:nvGrpSpPr>
        <p:grpSpPr>
          <a:xfrm>
            <a:off x="4134677" y="0"/>
            <a:ext cx="4114800" cy="6858001"/>
            <a:chOff x="4134677" y="0"/>
            <a:chExt cx="4114800" cy="6858001"/>
          </a:xfrm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043DE59B-890D-41D5-BF1D-AEA6B3B7EC52}"/>
                </a:ext>
              </a:extLst>
            </p:cNvPr>
            <p:cNvSpPr/>
            <p:nvPr/>
          </p:nvSpPr>
          <p:spPr>
            <a:xfrm>
              <a:off x="4134677" y="0"/>
              <a:ext cx="4114800" cy="6858001"/>
            </a:xfrm>
            <a:custGeom>
              <a:avLst/>
              <a:gdLst>
                <a:gd name="connsiteX0" fmla="*/ 0 w 4114800"/>
                <a:gd name="connsiteY0" fmla="*/ 0 h 6858001"/>
                <a:gd name="connsiteX1" fmla="*/ 4114800 w 4114800"/>
                <a:gd name="connsiteY1" fmla="*/ 0 h 6858001"/>
                <a:gd name="connsiteX2" fmla="*/ 4114800 w 4114800"/>
                <a:gd name="connsiteY2" fmla="*/ 6858001 h 6858001"/>
                <a:gd name="connsiteX3" fmla="*/ 0 w 411480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4800" h="6858001">
                  <a:moveTo>
                    <a:pt x="0" y="0"/>
                  </a:moveTo>
                  <a:lnTo>
                    <a:pt x="4114800" y="0"/>
                  </a:lnTo>
                  <a:lnTo>
                    <a:pt x="4114800" y="6858001"/>
                  </a:lnTo>
                  <a:lnTo>
                    <a:pt x="0" y="6858001"/>
                  </a:lnTo>
                  <a:close/>
                </a:path>
              </a:pathLst>
            </a:cu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1B8855D-24F3-42CF-96C0-1F6C2A3DE242}"/>
                </a:ext>
              </a:extLst>
            </p:cNvPr>
            <p:cNvGrpSpPr/>
            <p:nvPr/>
          </p:nvGrpSpPr>
          <p:grpSpPr>
            <a:xfrm>
              <a:off x="4312782" y="1471392"/>
              <a:ext cx="3494267" cy="4745164"/>
              <a:chOff x="4322443" y="1521983"/>
              <a:chExt cx="3494267" cy="4745164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741DFFF-B3E0-4BA3-9B6C-7C9B5808B271}"/>
                  </a:ext>
                </a:extLst>
              </p:cNvPr>
              <p:cNvSpPr/>
              <p:nvPr/>
            </p:nvSpPr>
            <p:spPr>
              <a:xfrm>
                <a:off x="4727020" y="1521983"/>
                <a:ext cx="3089690" cy="3089690"/>
              </a:xfrm>
              <a:prstGeom prst="ellipse">
                <a:avLst/>
              </a:prstGeom>
              <a:solidFill>
                <a:schemeClr val="bg2">
                  <a:lumMod val="50000"/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0" name="文本框 6">
                <a:extLst>
                  <a:ext uri="{FF2B5EF4-FFF2-40B4-BE49-F238E27FC236}">
                    <a16:creationId xmlns:a16="http://schemas.microsoft.com/office/drawing/2014/main" id="{480C2A10-AAD7-4E53-BB3D-21731B555E41}"/>
                  </a:ext>
                </a:extLst>
              </p:cNvPr>
              <p:cNvSpPr txBox="1"/>
              <p:nvPr/>
            </p:nvSpPr>
            <p:spPr>
              <a:xfrm>
                <a:off x="4322443" y="4839192"/>
                <a:ext cx="3494267" cy="14279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rPr>
                  <a:t>出國資訊不易搜尋</a:t>
                </a:r>
                <a:endParaRPr lang="en-US" altLang="zh-TW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</a:rPr>
                  <a:t>微留學資訊藏在學校網站深處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</a:rPr>
                  <a:t>想出國交換卻來不及申請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</p:txBody>
          </p:sp>
          <p:pic>
            <p:nvPicPr>
              <p:cNvPr id="21" name="Picture 6" descr="https://static.thenounproject.com/png/231460-200.png">
                <a:extLst>
                  <a:ext uri="{FF2B5EF4-FFF2-40B4-BE49-F238E27FC236}">
                    <a16:creationId xmlns:a16="http://schemas.microsoft.com/office/drawing/2014/main" id="{4CB7A293-48EC-460E-A71F-5301737AB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5382" y="2114328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8DE578C4-001E-435D-AE4C-95D0247C95AB}"/>
              </a:ext>
            </a:extLst>
          </p:cNvPr>
          <p:cNvSpPr/>
          <p:nvPr/>
        </p:nvSpPr>
        <p:spPr>
          <a:xfrm>
            <a:off x="8249477" y="-1"/>
            <a:ext cx="4114800" cy="6858001"/>
          </a:xfrm>
          <a:custGeom>
            <a:avLst/>
            <a:gdLst>
              <a:gd name="connsiteX0" fmla="*/ 0 w 4114800"/>
              <a:gd name="connsiteY0" fmla="*/ 0 h 6858001"/>
              <a:gd name="connsiteX1" fmla="*/ 4114800 w 4114800"/>
              <a:gd name="connsiteY1" fmla="*/ 0 h 6858001"/>
              <a:gd name="connsiteX2" fmla="*/ 4114800 w 4114800"/>
              <a:gd name="connsiteY2" fmla="*/ 6858001 h 6858001"/>
              <a:gd name="connsiteX3" fmla="*/ 0 w 41148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6858001">
                <a:moveTo>
                  <a:pt x="0" y="0"/>
                </a:moveTo>
                <a:lnTo>
                  <a:pt x="4114800" y="0"/>
                </a:lnTo>
                <a:lnTo>
                  <a:pt x="41148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D47C109-AA05-4529-B1E8-E699C8DB2DA9}"/>
              </a:ext>
            </a:extLst>
          </p:cNvPr>
          <p:cNvGrpSpPr/>
          <p:nvPr/>
        </p:nvGrpSpPr>
        <p:grpSpPr>
          <a:xfrm>
            <a:off x="8437243" y="1460855"/>
            <a:ext cx="3566435" cy="4766238"/>
            <a:chOff x="8437243" y="1521983"/>
            <a:chExt cx="3566435" cy="4766238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6EC36F2C-396B-4AE6-98F4-848313F12DD8}"/>
                </a:ext>
              </a:extLst>
            </p:cNvPr>
            <p:cNvSpPr/>
            <p:nvPr/>
          </p:nvSpPr>
          <p:spPr>
            <a:xfrm>
              <a:off x="8841820" y="152198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3" name="文本框 6">
              <a:extLst>
                <a:ext uri="{FF2B5EF4-FFF2-40B4-BE49-F238E27FC236}">
                  <a16:creationId xmlns:a16="http://schemas.microsoft.com/office/drawing/2014/main" id="{4DFA95E3-2871-44BB-ADF8-B58F254C5E81}"/>
                </a:ext>
              </a:extLst>
            </p:cNvPr>
            <p:cNvSpPr txBox="1"/>
            <p:nvPr/>
          </p:nvSpPr>
          <p:spPr>
            <a:xfrm>
              <a:off x="8437243" y="4862190"/>
              <a:ext cx="3566435" cy="14260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圖書資源沒有妥善運用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學校購買了大量電子雜誌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使用者卻少之又少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  <p:pic>
          <p:nvPicPr>
            <p:cNvPr id="34" name="Picture 8" descr="https://static.thenounproject.com/png/1940589-200.png">
              <a:extLst>
                <a:ext uri="{FF2B5EF4-FFF2-40B4-BE49-F238E27FC236}">
                  <a16:creationId xmlns:a16="http://schemas.microsoft.com/office/drawing/2014/main" id="{51493D04-7BB4-4161-A078-18831BDE6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5846" y="2224968"/>
              <a:ext cx="1711864" cy="17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30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生活資訊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0174960-967D-441D-A6B8-D23AEB667608}"/>
              </a:ext>
            </a:extLst>
          </p:cNvPr>
          <p:cNvGrpSpPr/>
          <p:nvPr/>
        </p:nvGrpSpPr>
        <p:grpSpPr>
          <a:xfrm>
            <a:off x="-379750" y="2256183"/>
            <a:ext cx="12951501" cy="2345635"/>
            <a:chOff x="-379750" y="2256183"/>
            <a:chExt cx="12951501" cy="2345635"/>
          </a:xfrm>
          <a:solidFill>
            <a:schemeClr val="tx1">
              <a:alpha val="78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42EB34C-49BE-4F7E-940C-460D47675A03}"/>
                </a:ext>
              </a:extLst>
            </p:cNvPr>
            <p:cNvSpPr/>
            <p:nvPr/>
          </p:nvSpPr>
          <p:spPr>
            <a:xfrm>
              <a:off x="-379750" y="2256183"/>
              <a:ext cx="12951501" cy="2345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B4886E3-1931-411E-9D70-CC6027A434A5}"/>
                </a:ext>
              </a:extLst>
            </p:cNvPr>
            <p:cNvSpPr txBox="1"/>
            <p:nvPr/>
          </p:nvSpPr>
          <p:spPr>
            <a:xfrm>
              <a:off x="1261382" y="2921169"/>
              <a:ext cx="966923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dirty="0">
                  <a:solidFill>
                    <a:schemeClr val="bg1"/>
                  </a:solidFill>
                </a:rPr>
                <a:t>讀個書像是野外求生</a:t>
              </a:r>
              <a:r>
                <a:rPr kumimoji="1" lang="en-US" altLang="zh-TW" sz="6000" dirty="0">
                  <a:solidFill>
                    <a:schemeClr val="bg1"/>
                  </a:solidFill>
                </a:rPr>
                <a:t>?</a:t>
              </a:r>
              <a:endParaRPr kumimoji="1" lang="zh-TW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7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>
            <a:extLst>
              <a:ext uri="{FF2B5EF4-FFF2-40B4-BE49-F238E27FC236}">
                <a16:creationId xmlns:a16="http://schemas.microsoft.com/office/drawing/2014/main" id="{EB26C353-AF60-4A01-ABC3-DC7C7F08015C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生活資訊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讀個書像是野外求生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9B5F09-CD8B-44C8-ADF8-31EA6C2C798F}"/>
              </a:ext>
            </a:extLst>
          </p:cNvPr>
          <p:cNvGrpSpPr/>
          <p:nvPr/>
        </p:nvGrpSpPr>
        <p:grpSpPr>
          <a:xfrm>
            <a:off x="188322" y="1399728"/>
            <a:ext cx="3494267" cy="4866457"/>
            <a:chOff x="699671" y="1215103"/>
            <a:chExt cx="3494267" cy="4866457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67A92C9-A478-4C38-8994-FB1C321535DD}"/>
                </a:ext>
              </a:extLst>
            </p:cNvPr>
            <p:cNvSpPr/>
            <p:nvPr/>
          </p:nvSpPr>
          <p:spPr>
            <a:xfrm>
              <a:off x="901961" y="121510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A9F7BE8B-D70F-498C-BF82-AFCA93E5BF15}"/>
                </a:ext>
              </a:extLst>
            </p:cNvPr>
            <p:cNvSpPr txBox="1"/>
            <p:nvPr/>
          </p:nvSpPr>
          <p:spPr>
            <a:xfrm>
              <a:off x="699671" y="4655529"/>
              <a:ext cx="3494267" cy="14260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遙遠的生活館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去了才發現披薩沒原料、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滷味還沒開、拉麵湯還沒滾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</p:grpSp>
      <p:pic>
        <p:nvPicPr>
          <p:cNvPr id="11270" name="Picture 6" descr="https://static.thenounproject.com/png/2565577-200.png">
            <a:extLst>
              <a:ext uri="{FF2B5EF4-FFF2-40B4-BE49-F238E27FC236}">
                <a16:creationId xmlns:a16="http://schemas.microsoft.com/office/drawing/2014/main" id="{CD7AB94A-7199-47AE-ADB3-7E1437A5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460">
            <a:off x="982955" y="19645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>
            <a:extLst>
              <a:ext uri="{FF2B5EF4-FFF2-40B4-BE49-F238E27FC236}">
                <a16:creationId xmlns:a16="http://schemas.microsoft.com/office/drawing/2014/main" id="{EB26C353-AF60-4A01-ABC3-DC7C7F08015C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生活資訊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讀個書像是野外求生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9B5F09-CD8B-44C8-ADF8-31EA6C2C798F}"/>
              </a:ext>
            </a:extLst>
          </p:cNvPr>
          <p:cNvGrpSpPr/>
          <p:nvPr/>
        </p:nvGrpSpPr>
        <p:grpSpPr>
          <a:xfrm>
            <a:off x="188322" y="1399728"/>
            <a:ext cx="3494267" cy="4866457"/>
            <a:chOff x="699671" y="1215103"/>
            <a:chExt cx="3494267" cy="4866457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67A92C9-A478-4C38-8994-FB1C321535DD}"/>
                </a:ext>
              </a:extLst>
            </p:cNvPr>
            <p:cNvSpPr/>
            <p:nvPr/>
          </p:nvSpPr>
          <p:spPr>
            <a:xfrm>
              <a:off x="901961" y="121510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文本框 6">
              <a:extLst>
                <a:ext uri="{FF2B5EF4-FFF2-40B4-BE49-F238E27FC236}">
                  <a16:creationId xmlns:a16="http://schemas.microsoft.com/office/drawing/2014/main" id="{A9F7BE8B-D70F-498C-BF82-AFCA93E5BF15}"/>
                </a:ext>
              </a:extLst>
            </p:cNvPr>
            <p:cNvSpPr txBox="1"/>
            <p:nvPr/>
          </p:nvSpPr>
          <p:spPr>
            <a:xfrm>
              <a:off x="699671" y="4655529"/>
              <a:ext cx="3494267" cy="14260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遙遠的生活館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去了才發現披薩沒原料、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滷味還沒開、拉麵湯還沒滾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</p:grpSp>
      <p:pic>
        <p:nvPicPr>
          <p:cNvPr id="11270" name="Picture 6" descr="https://static.thenounproject.com/png/2565577-200.png">
            <a:extLst>
              <a:ext uri="{FF2B5EF4-FFF2-40B4-BE49-F238E27FC236}">
                <a16:creationId xmlns:a16="http://schemas.microsoft.com/office/drawing/2014/main" id="{CD7AB94A-7199-47AE-ADB3-7E1437A5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460">
            <a:off x="982955" y="19645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73B1E638-E9FC-4518-A154-176A4F1771FD}"/>
              </a:ext>
            </a:extLst>
          </p:cNvPr>
          <p:cNvSpPr/>
          <p:nvPr/>
        </p:nvSpPr>
        <p:spPr>
          <a:xfrm>
            <a:off x="4134677" y="0"/>
            <a:ext cx="4114800" cy="6858001"/>
          </a:xfrm>
          <a:custGeom>
            <a:avLst/>
            <a:gdLst>
              <a:gd name="connsiteX0" fmla="*/ 0 w 4114800"/>
              <a:gd name="connsiteY0" fmla="*/ 0 h 6858001"/>
              <a:gd name="connsiteX1" fmla="*/ 4114800 w 4114800"/>
              <a:gd name="connsiteY1" fmla="*/ 0 h 6858001"/>
              <a:gd name="connsiteX2" fmla="*/ 4114800 w 4114800"/>
              <a:gd name="connsiteY2" fmla="*/ 6858001 h 6858001"/>
              <a:gd name="connsiteX3" fmla="*/ 0 w 41148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6858001">
                <a:moveTo>
                  <a:pt x="0" y="0"/>
                </a:moveTo>
                <a:lnTo>
                  <a:pt x="4114800" y="0"/>
                </a:lnTo>
                <a:lnTo>
                  <a:pt x="41148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62AC42E-A013-442E-9E3F-A60F4CF25F46}"/>
              </a:ext>
            </a:extLst>
          </p:cNvPr>
          <p:cNvSpPr/>
          <p:nvPr/>
        </p:nvSpPr>
        <p:spPr>
          <a:xfrm>
            <a:off x="4717359" y="1471392"/>
            <a:ext cx="3089690" cy="3089690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254CFC3D-E477-4179-B382-4AA71B45DC9A}"/>
              </a:ext>
            </a:extLst>
          </p:cNvPr>
          <p:cNvSpPr txBox="1"/>
          <p:nvPr/>
        </p:nvSpPr>
        <p:spPr>
          <a:xfrm>
            <a:off x="4323000" y="4785964"/>
            <a:ext cx="3655561" cy="14279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月初就在當散財童子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早餐來不及吃、午餐太難吃、下午茶券還不見，繳的團膳錢都不見了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20" name="Picture 2" descr="https://static.thenounproject.com/png/415113-200.png">
            <a:extLst>
              <a:ext uri="{FF2B5EF4-FFF2-40B4-BE49-F238E27FC236}">
                <a16:creationId xmlns:a16="http://schemas.microsoft.com/office/drawing/2014/main" id="{D5706419-A1A3-46E2-AAB9-CC7D360D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18" y="1955851"/>
            <a:ext cx="2120772" cy="21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5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>
            <a:extLst>
              <a:ext uri="{FF2B5EF4-FFF2-40B4-BE49-F238E27FC236}">
                <a16:creationId xmlns:a16="http://schemas.microsoft.com/office/drawing/2014/main" id="{EB26C353-AF60-4A01-ABC3-DC7C7F08015C}"/>
              </a:ext>
            </a:extLst>
          </p:cNvPr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生活資訊</a:t>
            </a:r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E8A8F9-4785-4366-B222-7D60330FF29E}"/>
              </a:ext>
            </a:extLst>
          </p:cNvPr>
          <p:cNvSpPr txBox="1"/>
          <p:nvPr/>
        </p:nvSpPr>
        <p:spPr>
          <a:xfrm>
            <a:off x="1261382" y="2921169"/>
            <a:ext cx="966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讀個書像是野外求生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4BC5A03C-C750-4ED2-9799-147D88BBC223}"/>
              </a:ext>
            </a:extLst>
          </p:cNvPr>
          <p:cNvSpPr/>
          <p:nvPr/>
        </p:nvSpPr>
        <p:spPr>
          <a:xfrm>
            <a:off x="-1" y="0"/>
            <a:ext cx="4134678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67A92C9-A478-4C38-8994-FB1C321535DD}"/>
              </a:ext>
            </a:extLst>
          </p:cNvPr>
          <p:cNvSpPr/>
          <p:nvPr/>
        </p:nvSpPr>
        <p:spPr>
          <a:xfrm>
            <a:off x="390612" y="1399728"/>
            <a:ext cx="3089690" cy="3089690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A9F7BE8B-D70F-498C-BF82-AFCA93E5BF15}"/>
              </a:ext>
            </a:extLst>
          </p:cNvPr>
          <p:cNvSpPr txBox="1"/>
          <p:nvPr/>
        </p:nvSpPr>
        <p:spPr>
          <a:xfrm>
            <a:off x="188322" y="4840154"/>
            <a:ext cx="3494267" cy="1426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遙遠的生活館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去了才發現披薩沒原料、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滷味還沒開、拉麵湯還沒滾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11270" name="Picture 6" descr="https://static.thenounproject.com/png/2565577-200.png">
            <a:extLst>
              <a:ext uri="{FF2B5EF4-FFF2-40B4-BE49-F238E27FC236}">
                <a16:creationId xmlns:a16="http://schemas.microsoft.com/office/drawing/2014/main" id="{CD7AB94A-7199-47AE-ADB3-7E1437A5C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1460">
            <a:off x="982957" y="199207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73B1E638-E9FC-4518-A154-176A4F1771FD}"/>
              </a:ext>
            </a:extLst>
          </p:cNvPr>
          <p:cNvSpPr/>
          <p:nvPr/>
        </p:nvSpPr>
        <p:spPr>
          <a:xfrm>
            <a:off x="4134677" y="0"/>
            <a:ext cx="4114800" cy="6858001"/>
          </a:xfrm>
          <a:custGeom>
            <a:avLst/>
            <a:gdLst>
              <a:gd name="connsiteX0" fmla="*/ 0 w 4114800"/>
              <a:gd name="connsiteY0" fmla="*/ 0 h 6858001"/>
              <a:gd name="connsiteX1" fmla="*/ 4114800 w 4114800"/>
              <a:gd name="connsiteY1" fmla="*/ 0 h 6858001"/>
              <a:gd name="connsiteX2" fmla="*/ 4114800 w 4114800"/>
              <a:gd name="connsiteY2" fmla="*/ 6858001 h 6858001"/>
              <a:gd name="connsiteX3" fmla="*/ 0 w 41148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6858001">
                <a:moveTo>
                  <a:pt x="0" y="0"/>
                </a:moveTo>
                <a:lnTo>
                  <a:pt x="4114800" y="0"/>
                </a:lnTo>
                <a:lnTo>
                  <a:pt x="41148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62AC42E-A013-442E-9E3F-A60F4CF25F46}"/>
              </a:ext>
            </a:extLst>
          </p:cNvPr>
          <p:cNvSpPr/>
          <p:nvPr/>
        </p:nvSpPr>
        <p:spPr>
          <a:xfrm>
            <a:off x="4717359" y="1471392"/>
            <a:ext cx="3089690" cy="3089690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254CFC3D-E477-4179-B382-4AA71B45DC9A}"/>
              </a:ext>
            </a:extLst>
          </p:cNvPr>
          <p:cNvSpPr txBox="1"/>
          <p:nvPr/>
        </p:nvSpPr>
        <p:spPr>
          <a:xfrm>
            <a:off x="4323000" y="4785964"/>
            <a:ext cx="3655561" cy="14279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月初就在當散財童子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早餐來不及吃、午餐太難吃、下午茶券還不見，繳的團膳錢都不見了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20" name="Picture 2" descr="https://static.thenounproject.com/png/415113-200.png">
            <a:extLst>
              <a:ext uri="{FF2B5EF4-FFF2-40B4-BE49-F238E27FC236}">
                <a16:creationId xmlns:a16="http://schemas.microsoft.com/office/drawing/2014/main" id="{D5706419-A1A3-46E2-AAB9-CC7D360D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18" y="1955851"/>
            <a:ext cx="2120772" cy="21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B7281BC8-261A-4617-8C41-7492BB2184C6}"/>
              </a:ext>
            </a:extLst>
          </p:cNvPr>
          <p:cNvSpPr/>
          <p:nvPr/>
        </p:nvSpPr>
        <p:spPr>
          <a:xfrm>
            <a:off x="8249477" y="-1"/>
            <a:ext cx="4114800" cy="6858001"/>
          </a:xfrm>
          <a:custGeom>
            <a:avLst/>
            <a:gdLst>
              <a:gd name="connsiteX0" fmla="*/ 0 w 4114800"/>
              <a:gd name="connsiteY0" fmla="*/ 0 h 6858001"/>
              <a:gd name="connsiteX1" fmla="*/ 4114800 w 4114800"/>
              <a:gd name="connsiteY1" fmla="*/ 0 h 6858001"/>
              <a:gd name="connsiteX2" fmla="*/ 4114800 w 4114800"/>
              <a:gd name="connsiteY2" fmla="*/ 6858001 h 6858001"/>
              <a:gd name="connsiteX3" fmla="*/ 0 w 41148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6858001">
                <a:moveTo>
                  <a:pt x="0" y="0"/>
                </a:moveTo>
                <a:lnTo>
                  <a:pt x="4114800" y="0"/>
                </a:lnTo>
                <a:lnTo>
                  <a:pt x="41148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08BF71B-4929-4154-B0C8-77ACE45313E8}"/>
              </a:ext>
            </a:extLst>
          </p:cNvPr>
          <p:cNvGrpSpPr/>
          <p:nvPr/>
        </p:nvGrpSpPr>
        <p:grpSpPr>
          <a:xfrm>
            <a:off x="8437243" y="1460855"/>
            <a:ext cx="3566435" cy="4766238"/>
            <a:chOff x="8437243" y="1521983"/>
            <a:chExt cx="3566435" cy="4766238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154A1B1-918C-4812-A380-6CA86BB0FEB8}"/>
                </a:ext>
              </a:extLst>
            </p:cNvPr>
            <p:cNvSpPr/>
            <p:nvPr/>
          </p:nvSpPr>
          <p:spPr>
            <a:xfrm>
              <a:off x="8841820" y="1521983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A04E6EF3-CC73-4D87-B9C4-C6D4D4E3FCC4}"/>
                </a:ext>
              </a:extLst>
            </p:cNvPr>
            <p:cNvSpPr txBox="1"/>
            <p:nvPr/>
          </p:nvSpPr>
          <p:spPr>
            <a:xfrm>
              <a:off x="8437243" y="4862190"/>
              <a:ext cx="3566435" cy="14260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學校位處荒郊野外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每到假日考慮要吃什麼的時間比讀書還久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</p:grpSp>
      <p:pic>
        <p:nvPicPr>
          <p:cNvPr id="30" name="Picture 2" descr="https://static.thenounproject.com/png/2122799-200.png">
            <a:extLst>
              <a:ext uri="{FF2B5EF4-FFF2-40B4-BE49-F238E27FC236}">
                <a16:creationId xmlns:a16="http://schemas.microsoft.com/office/drawing/2014/main" id="{6EE5D543-B142-4AF9-BCAC-385391D8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983" y="2111374"/>
            <a:ext cx="1611364" cy="16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7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 rot="10800000">
            <a:off x="9721696" y="0"/>
            <a:ext cx="2115043" cy="1823314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10800000">
            <a:off x="10450593" y="61686"/>
            <a:ext cx="1744285" cy="1875966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8" name="等腰三角形 27"/>
          <p:cNvSpPr/>
          <p:nvPr/>
        </p:nvSpPr>
        <p:spPr>
          <a:xfrm rot="10800000">
            <a:off x="10779218" y="235921"/>
            <a:ext cx="1227337" cy="1058049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10273951" y="1328919"/>
            <a:ext cx="573499" cy="494395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>
            <a:off x="11709944" y="1692585"/>
            <a:ext cx="199695" cy="172151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1096824" y="2237674"/>
            <a:ext cx="199695" cy="172151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11057778" y="1794408"/>
            <a:ext cx="199695" cy="172151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11296518" y="1909024"/>
            <a:ext cx="347721" cy="299759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9959732" y="913594"/>
            <a:ext cx="199695" cy="172151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56" name="PA_库_组合 1"/>
          <p:cNvGrpSpPr/>
          <p:nvPr/>
        </p:nvGrpSpPr>
        <p:grpSpPr>
          <a:xfrm>
            <a:off x="1315557" y="735793"/>
            <a:ext cx="4470687" cy="1029745"/>
            <a:chOff x="4646351" y="1122630"/>
            <a:chExt cx="4470687" cy="1029745"/>
          </a:xfrm>
        </p:grpSpPr>
        <p:sp>
          <p:nvSpPr>
            <p:cNvPr id="73" name="Rectangle 3"/>
            <p:cNvSpPr/>
            <p:nvPr/>
          </p:nvSpPr>
          <p:spPr>
            <a:xfrm>
              <a:off x="4646351" y="1122630"/>
              <a:ext cx="4470687" cy="921733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1AB0B8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報告架構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4" name="Rectangle 5"/>
            <p:cNvSpPr/>
            <p:nvPr/>
          </p:nvSpPr>
          <p:spPr bwMode="auto">
            <a:xfrm>
              <a:off x="4646352" y="2044363"/>
              <a:ext cx="972108" cy="108012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55" name="PA_库_矩形 4"/>
          <p:cNvSpPr/>
          <p:nvPr/>
        </p:nvSpPr>
        <p:spPr bwMode="auto">
          <a:xfrm>
            <a:off x="1325046" y="2466098"/>
            <a:ext cx="6955354" cy="3579102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71" name="Rectangle 51"/>
          <p:cNvSpPr/>
          <p:nvPr/>
        </p:nvSpPr>
        <p:spPr>
          <a:xfrm>
            <a:off x="2403751" y="2967696"/>
            <a:ext cx="3780420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</a:rPr>
              <a:t>計畫緣由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8" name="Rectangle 52"/>
          <p:cNvSpPr/>
          <p:nvPr/>
        </p:nvSpPr>
        <p:spPr>
          <a:xfrm>
            <a:off x="2403751" y="3582463"/>
            <a:ext cx="3780420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痛點分析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5" name="Rectangle 53"/>
          <p:cNvSpPr/>
          <p:nvPr/>
        </p:nvSpPr>
        <p:spPr>
          <a:xfrm>
            <a:off x="2403750" y="4197230"/>
            <a:ext cx="3780420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</a:rPr>
              <a:t>功能規劃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2" name="Rectangle 54"/>
          <p:cNvSpPr/>
          <p:nvPr/>
        </p:nvSpPr>
        <p:spPr>
          <a:xfrm>
            <a:off x="2403750" y="4811997"/>
            <a:ext cx="4012233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zh-TW" altLang="en-US" sz="2400" dirty="0">
                <a:solidFill>
                  <a:srgbClr val="1AB0B8">
                    <a:lumMod val="75000"/>
                  </a:srgbClr>
                </a:solidFill>
              </a:rPr>
              <a:t>實作 </a:t>
            </a:r>
            <a:r>
              <a:rPr lang="en-US" altLang="zh-TW" sz="2400" dirty="0">
                <a:solidFill>
                  <a:srgbClr val="1AB0B8">
                    <a:lumMod val="75000"/>
                  </a:srgbClr>
                </a:solidFill>
              </a:rPr>
              <a:t>Demo</a:t>
            </a:r>
            <a:endParaRPr lang="zh-CN" altLang="en-US" sz="2400" dirty="0">
              <a:solidFill>
                <a:srgbClr val="1AB0B8">
                  <a:lumMod val="75000"/>
                </a:srgbClr>
              </a:solidFill>
            </a:endParaRPr>
          </a:p>
        </p:txBody>
      </p:sp>
      <p:sp>
        <p:nvSpPr>
          <p:cNvPr id="39" name="Rectangle 51">
            <a:extLst>
              <a:ext uri="{FF2B5EF4-FFF2-40B4-BE49-F238E27FC236}">
                <a16:creationId xmlns:a16="http://schemas.microsoft.com/office/drawing/2014/main" id="{14BCEE15-89C3-E54A-928A-48978025496C}"/>
              </a:ext>
            </a:extLst>
          </p:cNvPr>
          <p:cNvSpPr/>
          <p:nvPr/>
        </p:nvSpPr>
        <p:spPr>
          <a:xfrm>
            <a:off x="1727261" y="2968038"/>
            <a:ext cx="562189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5EBA435A-2A6C-3A4F-934F-54B74C52E9EF}"/>
              </a:ext>
            </a:extLst>
          </p:cNvPr>
          <p:cNvSpPr/>
          <p:nvPr/>
        </p:nvSpPr>
        <p:spPr>
          <a:xfrm>
            <a:off x="1727261" y="3592796"/>
            <a:ext cx="562189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1" name="Rectangle 51">
            <a:extLst>
              <a:ext uri="{FF2B5EF4-FFF2-40B4-BE49-F238E27FC236}">
                <a16:creationId xmlns:a16="http://schemas.microsoft.com/office/drawing/2014/main" id="{E4F33A42-D752-E741-8413-380EE6DB171E}"/>
              </a:ext>
            </a:extLst>
          </p:cNvPr>
          <p:cNvSpPr/>
          <p:nvPr/>
        </p:nvSpPr>
        <p:spPr>
          <a:xfrm>
            <a:off x="1728927" y="4217554"/>
            <a:ext cx="562189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8E94646E-4FB6-4E46-B204-C3D8F16BC655}"/>
              </a:ext>
            </a:extLst>
          </p:cNvPr>
          <p:cNvSpPr/>
          <p:nvPr/>
        </p:nvSpPr>
        <p:spPr>
          <a:xfrm>
            <a:off x="1727261" y="4842312"/>
            <a:ext cx="562189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4" name="Rectangle 54">
            <a:extLst>
              <a:ext uri="{FF2B5EF4-FFF2-40B4-BE49-F238E27FC236}">
                <a16:creationId xmlns:a16="http://schemas.microsoft.com/office/drawing/2014/main" id="{B20B0590-6B0A-45D9-9205-7E5020F0314A}"/>
              </a:ext>
            </a:extLst>
          </p:cNvPr>
          <p:cNvSpPr/>
          <p:nvPr/>
        </p:nvSpPr>
        <p:spPr>
          <a:xfrm>
            <a:off x="2403750" y="5457541"/>
            <a:ext cx="4012233" cy="369332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</a:rPr>
              <a:t>Python </a:t>
            </a:r>
            <a:r>
              <a:rPr lang="zh-TW" altLang="en-US" sz="2400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</a:rPr>
              <a:t>語法講解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5" name="Rectangle 51">
            <a:extLst>
              <a:ext uri="{FF2B5EF4-FFF2-40B4-BE49-F238E27FC236}">
                <a16:creationId xmlns:a16="http://schemas.microsoft.com/office/drawing/2014/main" id="{44B00008-D57B-4B77-B91D-021C7E919E64}"/>
              </a:ext>
            </a:extLst>
          </p:cNvPr>
          <p:cNvSpPr/>
          <p:nvPr/>
        </p:nvSpPr>
        <p:spPr>
          <a:xfrm>
            <a:off x="1727261" y="5467072"/>
            <a:ext cx="562189" cy="338554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05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1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1" grpId="0"/>
      <p:bldP spid="68" grpId="0"/>
      <p:bldP spid="65" grpId="0"/>
      <p:bldP spid="62" grpId="0"/>
      <p:bldP spid="39" grpId="0"/>
      <p:bldP spid="40" grpId="0"/>
      <p:bldP spid="41" grpId="0"/>
      <p:bldP spid="42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社群互動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B4A537C-C8F4-4050-B109-51FB821B756F}"/>
              </a:ext>
            </a:extLst>
          </p:cNvPr>
          <p:cNvGrpSpPr/>
          <p:nvPr/>
        </p:nvGrpSpPr>
        <p:grpSpPr>
          <a:xfrm>
            <a:off x="-379750" y="2256183"/>
            <a:ext cx="12951501" cy="2345635"/>
            <a:chOff x="-379750" y="2256183"/>
            <a:chExt cx="12951501" cy="2345635"/>
          </a:xfrm>
          <a:solidFill>
            <a:schemeClr val="tx1">
              <a:alpha val="85000"/>
            </a:schemeClr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E0C7012-12F2-46BA-9E9C-891EA9335B1E}"/>
                </a:ext>
              </a:extLst>
            </p:cNvPr>
            <p:cNvSpPr/>
            <p:nvPr/>
          </p:nvSpPr>
          <p:spPr>
            <a:xfrm>
              <a:off x="-379750" y="2256183"/>
              <a:ext cx="12951501" cy="2345635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21364AC-B6CA-4D42-9A6A-7139CE573CCB}"/>
                </a:ext>
              </a:extLst>
            </p:cNvPr>
            <p:cNvSpPr txBox="1"/>
            <p:nvPr/>
          </p:nvSpPr>
          <p:spPr>
            <a:xfrm>
              <a:off x="994107" y="2921169"/>
              <a:ext cx="1020378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6000" dirty="0">
                  <a:solidFill>
                    <a:schemeClr val="bg1"/>
                  </a:solidFill>
                </a:rPr>
                <a:t>讀了四年連本校神人都不知道</a:t>
              </a:r>
              <a:r>
                <a:rPr kumimoji="1" lang="en-US" altLang="zh-TW" sz="6000" dirty="0">
                  <a:solidFill>
                    <a:schemeClr val="bg1"/>
                  </a:solidFill>
                </a:rPr>
                <a:t>?</a:t>
              </a:r>
              <a:endParaRPr kumimoji="1" lang="zh-TW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6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社群互動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1364AC-B6CA-4D42-9A6A-7139CE573CCB}"/>
              </a:ext>
            </a:extLst>
          </p:cNvPr>
          <p:cNvSpPr txBox="1"/>
          <p:nvPr/>
        </p:nvSpPr>
        <p:spPr>
          <a:xfrm>
            <a:off x="994107" y="2921169"/>
            <a:ext cx="10203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讀了四年連本校神人都不知道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B48E3555-ED16-42D1-8A33-1B8748CEDB99}"/>
              </a:ext>
            </a:extLst>
          </p:cNvPr>
          <p:cNvSpPr/>
          <p:nvPr/>
        </p:nvSpPr>
        <p:spPr>
          <a:xfrm>
            <a:off x="-2" y="0"/>
            <a:ext cx="6096001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7D23DD3-A5C2-4052-9B90-5741EBA88EFD}"/>
              </a:ext>
            </a:extLst>
          </p:cNvPr>
          <p:cNvGrpSpPr/>
          <p:nvPr/>
        </p:nvGrpSpPr>
        <p:grpSpPr>
          <a:xfrm>
            <a:off x="764312" y="883446"/>
            <a:ext cx="4567372" cy="5091108"/>
            <a:chOff x="764312" y="995772"/>
            <a:chExt cx="4567372" cy="5091108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76A56F2-2169-4C5A-971B-77A617EA834A}"/>
                </a:ext>
              </a:extLst>
            </p:cNvPr>
            <p:cNvSpPr/>
            <p:nvPr/>
          </p:nvSpPr>
          <p:spPr>
            <a:xfrm>
              <a:off x="1503155" y="995772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8" name="文本框 6">
              <a:extLst>
                <a:ext uri="{FF2B5EF4-FFF2-40B4-BE49-F238E27FC236}">
                  <a16:creationId xmlns:a16="http://schemas.microsoft.com/office/drawing/2014/main" id="{95E7F311-A305-406D-8B07-D882BCC0224A}"/>
                </a:ext>
              </a:extLst>
            </p:cNvPr>
            <p:cNvSpPr txBox="1"/>
            <p:nvPr/>
          </p:nvSpPr>
          <p:spPr>
            <a:xfrm>
              <a:off x="764312" y="4104927"/>
              <a:ext cx="4567372" cy="1981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不怕神一般的對手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就怕豬一樣的隊友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想找各個領域的強者，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卻擔心找到虛有其表的雷隊友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  <p:pic>
          <p:nvPicPr>
            <p:cNvPr id="20" name="Picture 2" descr="https://static.thenounproject.com/png/2581985-200.png">
              <a:extLst>
                <a:ext uri="{FF2B5EF4-FFF2-40B4-BE49-F238E27FC236}">
                  <a16:creationId xmlns:a16="http://schemas.microsoft.com/office/drawing/2014/main" id="{201B6EB4-24CD-4E7C-A0A8-7D2D1DA4B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912" y="16912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13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91918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痛點分析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社群互動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1364AC-B6CA-4D42-9A6A-7139CE573CCB}"/>
              </a:ext>
            </a:extLst>
          </p:cNvPr>
          <p:cNvSpPr txBox="1"/>
          <p:nvPr/>
        </p:nvSpPr>
        <p:spPr>
          <a:xfrm>
            <a:off x="994107" y="2921169"/>
            <a:ext cx="10203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>
                <a:solidFill>
                  <a:schemeClr val="bg2">
                    <a:lumMod val="50000"/>
                  </a:schemeClr>
                </a:solidFill>
              </a:rPr>
              <a:t>讀了四年連本校神人都不知道</a:t>
            </a:r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B48E3555-ED16-42D1-8A33-1B8748CEDB99}"/>
              </a:ext>
            </a:extLst>
          </p:cNvPr>
          <p:cNvSpPr/>
          <p:nvPr/>
        </p:nvSpPr>
        <p:spPr>
          <a:xfrm>
            <a:off x="-2" y="0"/>
            <a:ext cx="6096001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7D23DD3-A5C2-4052-9B90-5741EBA88EFD}"/>
              </a:ext>
            </a:extLst>
          </p:cNvPr>
          <p:cNvGrpSpPr/>
          <p:nvPr/>
        </p:nvGrpSpPr>
        <p:grpSpPr>
          <a:xfrm>
            <a:off x="764312" y="883446"/>
            <a:ext cx="4567372" cy="5091108"/>
            <a:chOff x="764312" y="995772"/>
            <a:chExt cx="4567372" cy="5091108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76A56F2-2169-4C5A-971B-77A617EA834A}"/>
                </a:ext>
              </a:extLst>
            </p:cNvPr>
            <p:cNvSpPr/>
            <p:nvPr/>
          </p:nvSpPr>
          <p:spPr>
            <a:xfrm>
              <a:off x="1503155" y="995772"/>
              <a:ext cx="3089690" cy="3089690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8" name="文本框 6">
              <a:extLst>
                <a:ext uri="{FF2B5EF4-FFF2-40B4-BE49-F238E27FC236}">
                  <a16:creationId xmlns:a16="http://schemas.microsoft.com/office/drawing/2014/main" id="{95E7F311-A305-406D-8B07-D882BCC0224A}"/>
                </a:ext>
              </a:extLst>
            </p:cNvPr>
            <p:cNvSpPr txBox="1"/>
            <p:nvPr/>
          </p:nvSpPr>
          <p:spPr>
            <a:xfrm>
              <a:off x="764312" y="4104927"/>
              <a:ext cx="4567372" cy="1981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不怕神一般的對手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就怕豬一樣的隊友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想找各個領域的強者，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rPr>
                <a:t>卻擔心找到虛有其表的雷隊友</a:t>
              </a:r>
              <a:endPara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endParaRPr>
            </a:p>
          </p:txBody>
        </p:sp>
        <p:pic>
          <p:nvPicPr>
            <p:cNvPr id="20" name="Picture 2" descr="https://static.thenounproject.com/png/2581985-200.png">
              <a:extLst>
                <a:ext uri="{FF2B5EF4-FFF2-40B4-BE49-F238E27FC236}">
                  <a16:creationId xmlns:a16="http://schemas.microsoft.com/office/drawing/2014/main" id="{201B6EB4-24CD-4E7C-A0A8-7D2D1DA4B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912" y="16912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CEA0B826-F8F4-4F8D-BFA4-B37E43C0D559}"/>
              </a:ext>
            </a:extLst>
          </p:cNvPr>
          <p:cNvSpPr/>
          <p:nvPr/>
        </p:nvSpPr>
        <p:spPr>
          <a:xfrm>
            <a:off x="6095998" y="0"/>
            <a:ext cx="6096001" cy="6858001"/>
          </a:xfrm>
          <a:custGeom>
            <a:avLst/>
            <a:gdLst>
              <a:gd name="connsiteX0" fmla="*/ 0 w 4134678"/>
              <a:gd name="connsiteY0" fmla="*/ 0 h 6858001"/>
              <a:gd name="connsiteX1" fmla="*/ 4134678 w 4134678"/>
              <a:gd name="connsiteY1" fmla="*/ 0 h 6858001"/>
              <a:gd name="connsiteX2" fmla="*/ 4134678 w 4134678"/>
              <a:gd name="connsiteY2" fmla="*/ 6858001 h 6858001"/>
              <a:gd name="connsiteX3" fmla="*/ 0 w 413467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678" h="6858001">
                <a:moveTo>
                  <a:pt x="0" y="0"/>
                </a:moveTo>
                <a:lnTo>
                  <a:pt x="4134678" y="0"/>
                </a:lnTo>
                <a:lnTo>
                  <a:pt x="41346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A76986B-468A-4449-8194-C66CE55F487F}"/>
              </a:ext>
            </a:extLst>
          </p:cNvPr>
          <p:cNvSpPr/>
          <p:nvPr/>
        </p:nvSpPr>
        <p:spPr>
          <a:xfrm>
            <a:off x="7204143" y="883446"/>
            <a:ext cx="3089690" cy="3089690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5D11505B-3A6D-40B7-84EC-2E8D117A24C5}"/>
              </a:ext>
            </a:extLst>
          </p:cNvPr>
          <p:cNvSpPr txBox="1"/>
          <p:nvPr/>
        </p:nvSpPr>
        <p:spPr>
          <a:xfrm>
            <a:off x="6465300" y="4270562"/>
            <a:ext cx="4567372" cy="1426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證照九張考完沒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好不容易考完證照，卻錯過補助申請時間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還要去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cs typeface="+mn-ea"/>
              </a:rPr>
              <a:t>E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n-ea"/>
              </a:rPr>
              <a:t>履歷平台登錄有夠麻煩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17410" name="Picture 2" descr="https://static.thenounproject.com/png/1168765-200.png">
            <a:extLst>
              <a:ext uri="{FF2B5EF4-FFF2-40B4-BE49-F238E27FC236}">
                <a16:creationId xmlns:a16="http://schemas.microsoft.com/office/drawing/2014/main" id="{CFD5B560-0C9A-490B-AC7F-CD7C84E2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88" y="14757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1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Number_1"/>
          <p:cNvSpPr/>
          <p:nvPr/>
        </p:nvSpPr>
        <p:spPr>
          <a:xfrm>
            <a:off x="2512243" y="2337310"/>
            <a:ext cx="2184856" cy="218338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TW" sz="11500" b="1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/>
        </p:nvSpPr>
        <p:spPr>
          <a:xfrm>
            <a:off x="4875954" y="2340236"/>
            <a:ext cx="4803803" cy="845899"/>
          </a:xfrm>
          <a:prstGeom prst="roundRect">
            <a:avLst>
              <a:gd name="adj" fmla="val 0"/>
            </a:avLst>
          </a:prstGeom>
          <a:noFill/>
          <a:ln>
            <a:solidFill>
              <a:srgbClr val="50C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功能規劃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8697" y="3404567"/>
            <a:ext cx="4776507" cy="97296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針對上述的問題規劃理想中的中金院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BOT</a:t>
            </a:r>
          </a:p>
        </p:txBody>
      </p:sp>
    </p:spTree>
    <p:extLst>
      <p:ext uri="{BB962C8B-B14F-4D97-AF65-F5344CB8AC3E}">
        <p14:creationId xmlns:p14="http://schemas.microsoft.com/office/powerpoint/2010/main" val="33756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0E362B-8EDE-0143-B4F7-31B3A69AACB8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46D801-DE22-0342-A529-C1DE3EAC9AB9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66293C-0178-E542-AC24-BB0C2F15DD7A}"/>
              </a:ext>
            </a:extLst>
          </p:cNvPr>
          <p:cNvSpPr txBox="1"/>
          <p:nvPr/>
        </p:nvSpPr>
        <p:spPr>
          <a:xfrm>
            <a:off x="698428" y="1206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課務資訊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495677-F79A-462D-A7E6-390FCF11257B}"/>
              </a:ext>
            </a:extLst>
          </p:cNvPr>
          <p:cNvSpPr txBox="1"/>
          <p:nvPr/>
        </p:nvSpPr>
        <p:spPr>
          <a:xfrm>
            <a:off x="6879902" y="1206669"/>
            <a:ext cx="4888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統一推波資訊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BC9783-D70C-4F79-BC20-310A85988E77}"/>
              </a:ext>
            </a:extLst>
          </p:cNvPr>
          <p:cNvSpPr txBox="1"/>
          <p:nvPr/>
        </p:nvSpPr>
        <p:spPr>
          <a:xfrm>
            <a:off x="698428" y="461894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rattatello" panose="020F0403020200020303" pitchFamily="34" charset="0"/>
                <a:ea typeface="Microsoft YaHei"/>
                <a:cs typeface="+mn-cs"/>
              </a:rPr>
              <a:t>生活金流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413FB9-5F89-4A13-8247-4BF75C972970}"/>
              </a:ext>
            </a:extLst>
          </p:cNvPr>
          <p:cNvSpPr txBox="1"/>
          <p:nvPr/>
        </p:nvSpPr>
        <p:spPr>
          <a:xfrm>
            <a:off x="6794428" y="4635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社群互動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4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0E362B-8EDE-0143-B4F7-31B3A69AACB8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46D801-DE22-0342-A529-C1DE3EAC9AB9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66293C-0178-E542-AC24-BB0C2F15DD7A}"/>
              </a:ext>
            </a:extLst>
          </p:cNvPr>
          <p:cNvSpPr txBox="1"/>
          <p:nvPr/>
        </p:nvSpPr>
        <p:spPr>
          <a:xfrm>
            <a:off x="698428" y="1206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課務資訊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495677-F79A-462D-A7E6-390FCF11257B}"/>
              </a:ext>
            </a:extLst>
          </p:cNvPr>
          <p:cNvSpPr txBox="1"/>
          <p:nvPr/>
        </p:nvSpPr>
        <p:spPr>
          <a:xfrm>
            <a:off x="6879902" y="1206669"/>
            <a:ext cx="4888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統一推波資訊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BC9783-D70C-4F79-BC20-310A85988E77}"/>
              </a:ext>
            </a:extLst>
          </p:cNvPr>
          <p:cNvSpPr txBox="1"/>
          <p:nvPr/>
        </p:nvSpPr>
        <p:spPr>
          <a:xfrm>
            <a:off x="698428" y="461894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rattatello" panose="020F0403020200020303" pitchFamily="34" charset="0"/>
                <a:ea typeface="Microsoft YaHei"/>
                <a:cs typeface="+mn-cs"/>
              </a:rPr>
              <a:t>生活金流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413FB9-5F89-4A13-8247-4BF75C972970}"/>
              </a:ext>
            </a:extLst>
          </p:cNvPr>
          <p:cNvSpPr txBox="1"/>
          <p:nvPr/>
        </p:nvSpPr>
        <p:spPr>
          <a:xfrm>
            <a:off x="6794428" y="4635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社群互動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A68744EE-88BA-4B41-BF66-AA80B8CE7028}"/>
              </a:ext>
            </a:extLst>
          </p:cNvPr>
          <p:cNvSpPr/>
          <p:nvPr/>
        </p:nvSpPr>
        <p:spPr>
          <a:xfrm>
            <a:off x="-404734" y="-429490"/>
            <a:ext cx="12951501" cy="7549818"/>
          </a:xfrm>
          <a:custGeom>
            <a:avLst/>
            <a:gdLst>
              <a:gd name="connsiteX0" fmla="*/ 6500735 w 12951501"/>
              <a:gd name="connsiteY0" fmla="*/ 0 h 7549818"/>
              <a:gd name="connsiteX1" fmla="*/ 12951501 w 12951501"/>
              <a:gd name="connsiteY1" fmla="*/ 0 h 7549818"/>
              <a:gd name="connsiteX2" fmla="*/ 12951501 w 12951501"/>
              <a:gd name="connsiteY2" fmla="*/ 7549818 h 7549818"/>
              <a:gd name="connsiteX3" fmla="*/ 0 w 12951501"/>
              <a:gd name="connsiteY3" fmla="*/ 7549818 h 7549818"/>
              <a:gd name="connsiteX4" fmla="*/ 0 w 12951501"/>
              <a:gd name="connsiteY4" fmla="*/ 3841771 h 7549818"/>
              <a:gd name="connsiteX5" fmla="*/ 6500735 w 12951501"/>
              <a:gd name="connsiteY5" fmla="*/ 3841771 h 75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1501" h="7549818">
                <a:moveTo>
                  <a:pt x="6500735" y="0"/>
                </a:moveTo>
                <a:lnTo>
                  <a:pt x="12951501" y="0"/>
                </a:lnTo>
                <a:lnTo>
                  <a:pt x="12951501" y="7549818"/>
                </a:lnTo>
                <a:lnTo>
                  <a:pt x="0" y="7549818"/>
                </a:lnTo>
                <a:lnTo>
                  <a:pt x="0" y="3841771"/>
                </a:lnTo>
                <a:lnTo>
                  <a:pt x="6500735" y="384177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4A34636-19DE-45EE-931A-2483C12AA333}"/>
              </a:ext>
            </a:extLst>
          </p:cNvPr>
          <p:cNvSpPr/>
          <p:nvPr/>
        </p:nvSpPr>
        <p:spPr>
          <a:xfrm>
            <a:off x="453265" y="3864982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766D4B1-EBE3-4B4B-B59F-649DFCA3DA03}"/>
              </a:ext>
            </a:extLst>
          </p:cNvPr>
          <p:cNvSpPr/>
          <p:nvPr/>
        </p:nvSpPr>
        <p:spPr>
          <a:xfrm>
            <a:off x="3328766" y="3864982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1503B47-A6B7-44B4-8B03-8834B1102D4C}"/>
              </a:ext>
            </a:extLst>
          </p:cNvPr>
          <p:cNvSpPr/>
          <p:nvPr/>
        </p:nvSpPr>
        <p:spPr>
          <a:xfrm>
            <a:off x="6211172" y="3864982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74A228F-89D9-43C8-BA5C-47A1D5D64225}"/>
              </a:ext>
            </a:extLst>
          </p:cNvPr>
          <p:cNvSpPr/>
          <p:nvPr/>
        </p:nvSpPr>
        <p:spPr>
          <a:xfrm>
            <a:off x="9143818" y="3864982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9" name="Picture 4" descr="https://static.thenounproject.com/png/531566-200.png">
            <a:extLst>
              <a:ext uri="{FF2B5EF4-FFF2-40B4-BE49-F238E27FC236}">
                <a16:creationId xmlns:a16="http://schemas.microsoft.com/office/drawing/2014/main" id="{CA95AE29-5F15-4494-9C31-F816D5B7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2" y="4256477"/>
            <a:ext cx="1611862" cy="16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static.thenounproject.com/png/2496402-200.png">
            <a:extLst>
              <a:ext uri="{FF2B5EF4-FFF2-40B4-BE49-F238E27FC236}">
                <a16:creationId xmlns:a16="http://schemas.microsoft.com/office/drawing/2014/main" id="{3526BDEA-8DFC-4A5F-8B82-EAE7C905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10" y="4244069"/>
            <a:ext cx="1798861" cy="17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static.thenounproject.com/png/216644-200.png">
            <a:extLst>
              <a:ext uri="{FF2B5EF4-FFF2-40B4-BE49-F238E27FC236}">
                <a16:creationId xmlns:a16="http://schemas.microsoft.com/office/drawing/2014/main" id="{518C4D22-E421-473A-9820-81A1A9B1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51" y="4410105"/>
            <a:ext cx="1466790" cy="14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static.thenounproject.com/png/2080626-200.png">
            <a:extLst>
              <a:ext uri="{FF2B5EF4-FFF2-40B4-BE49-F238E27FC236}">
                <a16:creationId xmlns:a16="http://schemas.microsoft.com/office/drawing/2014/main" id="{B50D3A1B-8E5C-4105-A2F9-9BC9B8F0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131" y="4396339"/>
            <a:ext cx="1494322" cy="14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6">
            <a:extLst>
              <a:ext uri="{FF2B5EF4-FFF2-40B4-BE49-F238E27FC236}">
                <a16:creationId xmlns:a16="http://schemas.microsoft.com/office/drawing/2014/main" id="{5D4080B7-9062-48E4-95BC-976D31E96428}"/>
              </a:ext>
            </a:extLst>
          </p:cNvPr>
          <p:cNvSpPr txBox="1"/>
          <p:nvPr/>
        </p:nvSpPr>
        <p:spPr>
          <a:xfrm>
            <a:off x="6750251" y="583256"/>
            <a:ext cx="5059479" cy="22424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</a:rPr>
              <a:t>將學生成績單、出國資訊、學校圖書館資源以及所有課程資訊整合，包括選課、缺曠課、教師評鑑等都可以在課務資訊裡找到</a:t>
            </a:r>
          </a:p>
        </p:txBody>
      </p:sp>
    </p:spTree>
    <p:extLst>
      <p:ext uri="{BB962C8B-B14F-4D97-AF65-F5344CB8AC3E}">
        <p14:creationId xmlns:p14="http://schemas.microsoft.com/office/powerpoint/2010/main" val="73070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0E362B-8EDE-0143-B4F7-31B3A69AACB8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46D801-DE22-0342-A529-C1DE3EAC9AB9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66293C-0178-E542-AC24-BB0C2F15DD7A}"/>
              </a:ext>
            </a:extLst>
          </p:cNvPr>
          <p:cNvSpPr txBox="1"/>
          <p:nvPr/>
        </p:nvSpPr>
        <p:spPr>
          <a:xfrm>
            <a:off x="698428" y="1206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課務資訊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495677-F79A-462D-A7E6-390FCF11257B}"/>
              </a:ext>
            </a:extLst>
          </p:cNvPr>
          <p:cNvSpPr txBox="1"/>
          <p:nvPr/>
        </p:nvSpPr>
        <p:spPr>
          <a:xfrm>
            <a:off x="6879902" y="1206669"/>
            <a:ext cx="4888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統一推波資訊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BC9783-D70C-4F79-BC20-310A85988E77}"/>
              </a:ext>
            </a:extLst>
          </p:cNvPr>
          <p:cNvSpPr txBox="1"/>
          <p:nvPr/>
        </p:nvSpPr>
        <p:spPr>
          <a:xfrm>
            <a:off x="698428" y="461894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rattatello" panose="020F0403020200020303" pitchFamily="34" charset="0"/>
                <a:ea typeface="Microsoft YaHei"/>
                <a:cs typeface="+mn-cs"/>
              </a:rPr>
              <a:t>生活金流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413FB9-5F89-4A13-8247-4BF75C972970}"/>
              </a:ext>
            </a:extLst>
          </p:cNvPr>
          <p:cNvSpPr txBox="1"/>
          <p:nvPr/>
        </p:nvSpPr>
        <p:spPr>
          <a:xfrm>
            <a:off x="6794428" y="4635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社群互動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37F7347B-F877-48EA-A465-72AA115E6952}"/>
              </a:ext>
            </a:extLst>
          </p:cNvPr>
          <p:cNvSpPr/>
          <p:nvPr/>
        </p:nvSpPr>
        <p:spPr>
          <a:xfrm>
            <a:off x="-404734" y="-429490"/>
            <a:ext cx="12951501" cy="7549818"/>
          </a:xfrm>
          <a:custGeom>
            <a:avLst/>
            <a:gdLst>
              <a:gd name="connsiteX0" fmla="*/ 0 w 12951501"/>
              <a:gd name="connsiteY0" fmla="*/ 0 h 7549818"/>
              <a:gd name="connsiteX1" fmla="*/ 6500735 w 12951501"/>
              <a:gd name="connsiteY1" fmla="*/ 0 h 7549818"/>
              <a:gd name="connsiteX2" fmla="*/ 6500735 w 12951501"/>
              <a:gd name="connsiteY2" fmla="*/ 3858480 h 7549818"/>
              <a:gd name="connsiteX3" fmla="*/ 12951501 w 12951501"/>
              <a:gd name="connsiteY3" fmla="*/ 3858480 h 7549818"/>
              <a:gd name="connsiteX4" fmla="*/ 12951501 w 12951501"/>
              <a:gd name="connsiteY4" fmla="*/ 7549818 h 7549818"/>
              <a:gd name="connsiteX5" fmla="*/ 0 w 12951501"/>
              <a:gd name="connsiteY5" fmla="*/ 7549818 h 75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1501" h="7549818">
                <a:moveTo>
                  <a:pt x="0" y="0"/>
                </a:moveTo>
                <a:lnTo>
                  <a:pt x="6500735" y="0"/>
                </a:lnTo>
                <a:lnTo>
                  <a:pt x="6500735" y="3858480"/>
                </a:lnTo>
                <a:lnTo>
                  <a:pt x="12951501" y="3858480"/>
                </a:lnTo>
                <a:lnTo>
                  <a:pt x="12951501" y="7549818"/>
                </a:lnTo>
                <a:lnTo>
                  <a:pt x="0" y="7549818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4A34636-19DE-45EE-931A-2483C12AA333}"/>
              </a:ext>
            </a:extLst>
          </p:cNvPr>
          <p:cNvSpPr/>
          <p:nvPr/>
        </p:nvSpPr>
        <p:spPr>
          <a:xfrm>
            <a:off x="258071" y="3879749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766D4B1-EBE3-4B4B-B59F-649DFCA3DA03}"/>
              </a:ext>
            </a:extLst>
          </p:cNvPr>
          <p:cNvSpPr/>
          <p:nvPr/>
        </p:nvSpPr>
        <p:spPr>
          <a:xfrm>
            <a:off x="3133572" y="3879749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1503B47-A6B7-44B4-8B03-8834B1102D4C}"/>
              </a:ext>
            </a:extLst>
          </p:cNvPr>
          <p:cNvSpPr/>
          <p:nvPr/>
        </p:nvSpPr>
        <p:spPr>
          <a:xfrm>
            <a:off x="6015978" y="3879749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74A228F-89D9-43C8-BA5C-47A1D5D64225}"/>
              </a:ext>
            </a:extLst>
          </p:cNvPr>
          <p:cNvSpPr/>
          <p:nvPr/>
        </p:nvSpPr>
        <p:spPr>
          <a:xfrm>
            <a:off x="8948624" y="3879749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4818" name="Picture 2" descr="https://static.thenounproject.com/png/2575650-200.png">
            <a:extLst>
              <a:ext uri="{FF2B5EF4-FFF2-40B4-BE49-F238E27FC236}">
                <a16:creationId xmlns:a16="http://schemas.microsoft.com/office/drawing/2014/main" id="{48C4F7EF-DF8F-494B-83CD-0E5DA4DC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03" y="4433225"/>
            <a:ext cx="1450084" cy="145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s://static.thenounproject.com/png/2018911-200.png">
            <a:extLst>
              <a:ext uri="{FF2B5EF4-FFF2-40B4-BE49-F238E27FC236}">
                <a16:creationId xmlns:a16="http://schemas.microsoft.com/office/drawing/2014/main" id="{4DA60C56-0017-4BD2-9CD9-801D7CFD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51" y="4261972"/>
            <a:ext cx="1792591" cy="179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https://static.thenounproject.com/png/1410612-200.png">
            <a:extLst>
              <a:ext uri="{FF2B5EF4-FFF2-40B4-BE49-F238E27FC236}">
                <a16:creationId xmlns:a16="http://schemas.microsoft.com/office/drawing/2014/main" id="{6FFD77A5-3BF6-4B89-A33B-76835E52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57" y="4049072"/>
            <a:ext cx="2218390" cy="221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s://static.thenounproject.com/png/249176-200.png">
            <a:extLst>
              <a:ext uri="{FF2B5EF4-FFF2-40B4-BE49-F238E27FC236}">
                <a16:creationId xmlns:a16="http://schemas.microsoft.com/office/drawing/2014/main" id="{E2BBFFB1-E019-401D-A09B-F3F536C7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99" y="3992868"/>
            <a:ext cx="2330798" cy="233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6">
            <a:extLst>
              <a:ext uri="{FF2B5EF4-FFF2-40B4-BE49-F238E27FC236}">
                <a16:creationId xmlns:a16="http://schemas.microsoft.com/office/drawing/2014/main" id="{082FA636-C83A-47EA-A76D-212CF7DDAC5A}"/>
              </a:ext>
            </a:extLst>
          </p:cNvPr>
          <p:cNvSpPr txBox="1"/>
          <p:nvPr/>
        </p:nvSpPr>
        <p:spPr>
          <a:xfrm>
            <a:off x="424076" y="331477"/>
            <a:ext cx="5059479" cy="2796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</a:rPr>
              <a:t>聊天機器人每日推波重要訊息，包含業師講座時間、獎學金申請資訊、課程調整通知以及每天團膳菜單，讓大家不會再因為垃圾訊息而錯過重要的通知</a:t>
            </a:r>
          </a:p>
        </p:txBody>
      </p:sp>
    </p:spTree>
    <p:extLst>
      <p:ext uri="{BB962C8B-B14F-4D97-AF65-F5344CB8AC3E}">
        <p14:creationId xmlns:p14="http://schemas.microsoft.com/office/powerpoint/2010/main" val="2918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0E362B-8EDE-0143-B4F7-31B3A69AACB8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46D801-DE22-0342-A529-C1DE3EAC9AB9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66293C-0178-E542-AC24-BB0C2F15DD7A}"/>
              </a:ext>
            </a:extLst>
          </p:cNvPr>
          <p:cNvSpPr txBox="1"/>
          <p:nvPr/>
        </p:nvSpPr>
        <p:spPr>
          <a:xfrm>
            <a:off x="698428" y="1206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課務資訊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495677-F79A-462D-A7E6-390FCF11257B}"/>
              </a:ext>
            </a:extLst>
          </p:cNvPr>
          <p:cNvSpPr txBox="1"/>
          <p:nvPr/>
        </p:nvSpPr>
        <p:spPr>
          <a:xfrm>
            <a:off x="6879902" y="1206669"/>
            <a:ext cx="4888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統一推波資訊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BC9783-D70C-4F79-BC20-310A85988E77}"/>
              </a:ext>
            </a:extLst>
          </p:cNvPr>
          <p:cNvSpPr txBox="1"/>
          <p:nvPr/>
        </p:nvSpPr>
        <p:spPr>
          <a:xfrm>
            <a:off x="698428" y="461894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rattatello" panose="020F0403020200020303" pitchFamily="34" charset="0"/>
                <a:ea typeface="Microsoft YaHei"/>
                <a:cs typeface="+mn-cs"/>
              </a:rPr>
              <a:t>生活金流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413FB9-5F89-4A13-8247-4BF75C972970}"/>
              </a:ext>
            </a:extLst>
          </p:cNvPr>
          <p:cNvSpPr txBox="1"/>
          <p:nvPr/>
        </p:nvSpPr>
        <p:spPr>
          <a:xfrm>
            <a:off x="6794428" y="4635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社群互動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37F7347B-F877-48EA-A465-72AA115E6952}"/>
              </a:ext>
            </a:extLst>
          </p:cNvPr>
          <p:cNvSpPr/>
          <p:nvPr/>
        </p:nvSpPr>
        <p:spPr>
          <a:xfrm rot="10800000">
            <a:off x="-379751" y="-195090"/>
            <a:ext cx="12951501" cy="7549818"/>
          </a:xfrm>
          <a:custGeom>
            <a:avLst/>
            <a:gdLst>
              <a:gd name="connsiteX0" fmla="*/ 0 w 12951501"/>
              <a:gd name="connsiteY0" fmla="*/ 0 h 7549818"/>
              <a:gd name="connsiteX1" fmla="*/ 6500735 w 12951501"/>
              <a:gd name="connsiteY1" fmla="*/ 0 h 7549818"/>
              <a:gd name="connsiteX2" fmla="*/ 6500735 w 12951501"/>
              <a:gd name="connsiteY2" fmla="*/ 3858480 h 7549818"/>
              <a:gd name="connsiteX3" fmla="*/ 12951501 w 12951501"/>
              <a:gd name="connsiteY3" fmla="*/ 3858480 h 7549818"/>
              <a:gd name="connsiteX4" fmla="*/ 12951501 w 12951501"/>
              <a:gd name="connsiteY4" fmla="*/ 7549818 h 7549818"/>
              <a:gd name="connsiteX5" fmla="*/ 0 w 12951501"/>
              <a:gd name="connsiteY5" fmla="*/ 7549818 h 75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1501" h="7549818">
                <a:moveTo>
                  <a:pt x="0" y="0"/>
                </a:moveTo>
                <a:lnTo>
                  <a:pt x="6500735" y="0"/>
                </a:lnTo>
                <a:lnTo>
                  <a:pt x="6500735" y="3858480"/>
                </a:lnTo>
                <a:lnTo>
                  <a:pt x="12951501" y="3858480"/>
                </a:lnTo>
                <a:lnTo>
                  <a:pt x="12951501" y="7549818"/>
                </a:lnTo>
                <a:lnTo>
                  <a:pt x="0" y="7549818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4A34636-19DE-45EE-931A-2483C12AA333}"/>
              </a:ext>
            </a:extLst>
          </p:cNvPr>
          <p:cNvSpPr/>
          <p:nvPr/>
        </p:nvSpPr>
        <p:spPr>
          <a:xfrm>
            <a:off x="458325" y="453505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766D4B1-EBE3-4B4B-B59F-649DFCA3DA03}"/>
              </a:ext>
            </a:extLst>
          </p:cNvPr>
          <p:cNvSpPr/>
          <p:nvPr/>
        </p:nvSpPr>
        <p:spPr>
          <a:xfrm>
            <a:off x="3333826" y="453505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1503B47-A6B7-44B4-8B03-8834B1102D4C}"/>
              </a:ext>
            </a:extLst>
          </p:cNvPr>
          <p:cNvSpPr/>
          <p:nvPr/>
        </p:nvSpPr>
        <p:spPr>
          <a:xfrm>
            <a:off x="6216232" y="453505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74A228F-89D9-43C8-BA5C-47A1D5D64225}"/>
              </a:ext>
            </a:extLst>
          </p:cNvPr>
          <p:cNvSpPr/>
          <p:nvPr/>
        </p:nvSpPr>
        <p:spPr>
          <a:xfrm>
            <a:off x="9148878" y="453505"/>
            <a:ext cx="2544948" cy="2557036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3794" name="Picture 2" descr="https://static.thenounproject.com/png/1152705-200.png">
            <a:extLst>
              <a:ext uri="{FF2B5EF4-FFF2-40B4-BE49-F238E27FC236}">
                <a16:creationId xmlns:a16="http://schemas.microsoft.com/office/drawing/2014/main" id="{D5DD171F-803B-4214-9C6E-58183476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9" y="7795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static.thenounproject.com/png/2397895-200.png">
            <a:extLst>
              <a:ext uri="{FF2B5EF4-FFF2-40B4-BE49-F238E27FC236}">
                <a16:creationId xmlns:a16="http://schemas.microsoft.com/office/drawing/2014/main" id="{050C118A-A5F7-4524-9053-F90F601BE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00" y="897923"/>
            <a:ext cx="1668200" cy="16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s://static.thenounproject.com/png/1663707-200.png">
            <a:extLst>
              <a:ext uri="{FF2B5EF4-FFF2-40B4-BE49-F238E27FC236}">
                <a16:creationId xmlns:a16="http://schemas.microsoft.com/office/drawing/2014/main" id="{C75F23D6-3EF9-4A87-AE94-D82A98B7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06" y="7795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s://static.thenounproject.com/png/1935230-200.png">
            <a:extLst>
              <a:ext uri="{FF2B5EF4-FFF2-40B4-BE49-F238E27FC236}">
                <a16:creationId xmlns:a16="http://schemas.microsoft.com/office/drawing/2014/main" id="{DD4B5BB3-8ACD-4599-8CDB-3C9964F6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852" y="7795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6">
            <a:extLst>
              <a:ext uri="{FF2B5EF4-FFF2-40B4-BE49-F238E27FC236}">
                <a16:creationId xmlns:a16="http://schemas.microsoft.com/office/drawing/2014/main" id="{27D32A2A-FB6F-4600-B482-52FFFC1AB0B1}"/>
              </a:ext>
            </a:extLst>
          </p:cNvPr>
          <p:cNvSpPr txBox="1"/>
          <p:nvPr/>
        </p:nvSpPr>
        <p:spPr>
          <a:xfrm>
            <a:off x="7132521" y="3641968"/>
            <a:ext cx="5059479" cy="2796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</a:rPr>
              <a:t>可以查詢所有生活資訊，像是公車時間、本日天氣，或是活動資訊，最近有什麼商業競賽</a:t>
            </a:r>
            <a:r>
              <a:rPr lang="en-US" altLang="zh-TW" sz="2400" dirty="0">
                <a:solidFill>
                  <a:schemeClr val="bg1"/>
                </a:solidFill>
                <a:cs typeface="+mn-ea"/>
              </a:rPr>
              <a:t>……</a:t>
            </a:r>
            <a:r>
              <a:rPr lang="zh-TW" altLang="en-US" sz="2400" dirty="0">
                <a:solidFill>
                  <a:schemeClr val="bg1"/>
                </a:solidFill>
                <a:cs typeface="+mn-ea"/>
              </a:rPr>
              <a:t>還可以對使用者推薦附近美食，包含營業時間、推薦菜色等等</a:t>
            </a:r>
          </a:p>
        </p:txBody>
      </p:sp>
    </p:spTree>
    <p:extLst>
      <p:ext uri="{BB962C8B-B14F-4D97-AF65-F5344CB8AC3E}">
        <p14:creationId xmlns:p14="http://schemas.microsoft.com/office/powerpoint/2010/main" val="32035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0E362B-8EDE-0143-B4F7-31B3A69AACB8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46D801-DE22-0342-A529-C1DE3EAC9AB9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558A8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66293C-0178-E542-AC24-BB0C2F15DD7A}"/>
              </a:ext>
            </a:extLst>
          </p:cNvPr>
          <p:cNvSpPr txBox="1"/>
          <p:nvPr/>
        </p:nvSpPr>
        <p:spPr>
          <a:xfrm>
            <a:off x="698428" y="1206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課務資訊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B495677-F79A-462D-A7E6-390FCF11257B}"/>
              </a:ext>
            </a:extLst>
          </p:cNvPr>
          <p:cNvSpPr txBox="1"/>
          <p:nvPr/>
        </p:nvSpPr>
        <p:spPr>
          <a:xfrm>
            <a:off x="6879902" y="1206669"/>
            <a:ext cx="4888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統一推波資訊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EBC9783-D70C-4F79-BC20-310A85988E77}"/>
              </a:ext>
            </a:extLst>
          </p:cNvPr>
          <p:cNvSpPr txBox="1"/>
          <p:nvPr/>
        </p:nvSpPr>
        <p:spPr>
          <a:xfrm>
            <a:off x="698428" y="461894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rattatello" panose="020F0403020200020303" pitchFamily="34" charset="0"/>
                <a:ea typeface="Microsoft YaHei"/>
                <a:cs typeface="+mn-cs"/>
              </a:rPr>
              <a:t>生活金流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4413FB9-5F89-4A13-8247-4BF75C972970}"/>
              </a:ext>
            </a:extLst>
          </p:cNvPr>
          <p:cNvSpPr txBox="1"/>
          <p:nvPr/>
        </p:nvSpPr>
        <p:spPr>
          <a:xfrm>
            <a:off x="6794428" y="4635669"/>
            <a:ext cx="4699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dirty="0">
                <a:solidFill>
                  <a:srgbClr val="000000">
                    <a:lumMod val="65000"/>
                    <a:lumOff val="35000"/>
                  </a:srgbClr>
                </a:solidFill>
                <a:latin typeface="Trattatello" panose="020F0403020200020303" pitchFamily="34" charset="0"/>
                <a:ea typeface="Microsoft YaHei"/>
              </a:rPr>
              <a:t>社群互動</a:t>
            </a:r>
            <a:endParaRPr kumimoji="1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rattatello" panose="020F0403020200020303" pitchFamily="34" charset="0"/>
              <a:ea typeface="Microsoft YaHei"/>
              <a:cs typeface="+mn-cs"/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A6345FAC-CD74-44CE-873D-1F6F2B3419C5}"/>
              </a:ext>
            </a:extLst>
          </p:cNvPr>
          <p:cNvSpPr/>
          <p:nvPr/>
        </p:nvSpPr>
        <p:spPr>
          <a:xfrm>
            <a:off x="-404734" y="-429490"/>
            <a:ext cx="12951501" cy="7549818"/>
          </a:xfrm>
          <a:custGeom>
            <a:avLst/>
            <a:gdLst>
              <a:gd name="connsiteX0" fmla="*/ 0 w 12951501"/>
              <a:gd name="connsiteY0" fmla="*/ 0 h 7549818"/>
              <a:gd name="connsiteX1" fmla="*/ 12951501 w 12951501"/>
              <a:gd name="connsiteY1" fmla="*/ 0 h 7549818"/>
              <a:gd name="connsiteX2" fmla="*/ 12951501 w 12951501"/>
              <a:gd name="connsiteY2" fmla="*/ 3858490 h 7549818"/>
              <a:gd name="connsiteX3" fmla="*/ 6500734 w 12951501"/>
              <a:gd name="connsiteY3" fmla="*/ 3858490 h 7549818"/>
              <a:gd name="connsiteX4" fmla="*/ 6500734 w 12951501"/>
              <a:gd name="connsiteY4" fmla="*/ 7549818 h 7549818"/>
              <a:gd name="connsiteX5" fmla="*/ 0 w 12951501"/>
              <a:gd name="connsiteY5" fmla="*/ 7549818 h 75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1501" h="7549818">
                <a:moveTo>
                  <a:pt x="0" y="0"/>
                </a:moveTo>
                <a:lnTo>
                  <a:pt x="12951501" y="0"/>
                </a:lnTo>
                <a:lnTo>
                  <a:pt x="12951501" y="3858490"/>
                </a:lnTo>
                <a:lnTo>
                  <a:pt x="6500734" y="3858490"/>
                </a:lnTo>
                <a:lnTo>
                  <a:pt x="6500734" y="7549818"/>
                </a:lnTo>
                <a:lnTo>
                  <a:pt x="0" y="7549818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0EAF275-87EE-485C-A6C2-24D3C139413C}"/>
              </a:ext>
            </a:extLst>
          </p:cNvPr>
          <p:cNvGrpSpPr/>
          <p:nvPr/>
        </p:nvGrpSpPr>
        <p:grpSpPr>
          <a:xfrm>
            <a:off x="82493" y="119813"/>
            <a:ext cx="3470624" cy="3487108"/>
            <a:chOff x="-96860" y="-87428"/>
            <a:chExt cx="3586820" cy="3603856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4A34636-19DE-45EE-931A-2483C12AA333}"/>
                </a:ext>
              </a:extLst>
            </p:cNvPr>
            <p:cNvSpPr/>
            <p:nvPr/>
          </p:nvSpPr>
          <p:spPr>
            <a:xfrm>
              <a:off x="-96860" y="-87428"/>
              <a:ext cx="3586820" cy="3603856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32772" name="Picture 4" descr="https://static.thenounproject.com/png/1014790-200.png">
              <a:extLst>
                <a:ext uri="{FF2B5EF4-FFF2-40B4-BE49-F238E27FC236}">
                  <a16:creationId xmlns:a16="http://schemas.microsoft.com/office/drawing/2014/main" id="{AD900E7D-7966-4B02-B462-1DC3F112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40" y="530690"/>
              <a:ext cx="2367620" cy="2367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2C3E748-0EDA-4A7A-BFDF-3A9FFB2D3B8F}"/>
              </a:ext>
            </a:extLst>
          </p:cNvPr>
          <p:cNvGrpSpPr/>
          <p:nvPr/>
        </p:nvGrpSpPr>
        <p:grpSpPr>
          <a:xfrm>
            <a:off x="2259440" y="3234279"/>
            <a:ext cx="3487346" cy="3503908"/>
            <a:chOff x="2003217" y="3394852"/>
            <a:chExt cx="3441707" cy="3458054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766D4B1-EBE3-4B4B-B59F-649DFCA3DA03}"/>
                </a:ext>
              </a:extLst>
            </p:cNvPr>
            <p:cNvSpPr/>
            <p:nvPr/>
          </p:nvSpPr>
          <p:spPr>
            <a:xfrm>
              <a:off x="2003217" y="3394852"/>
              <a:ext cx="3441707" cy="3458054"/>
            </a:xfrm>
            <a:prstGeom prst="ellipse">
              <a:avLst/>
            </a:prstGeom>
            <a:solidFill>
              <a:schemeClr val="bg2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32774" name="Picture 6" descr="https://static.thenounproject.com/png/580688-200.png">
              <a:extLst>
                <a:ext uri="{FF2B5EF4-FFF2-40B4-BE49-F238E27FC236}">
                  <a16:creationId xmlns:a16="http://schemas.microsoft.com/office/drawing/2014/main" id="{14832F26-2812-4D39-A42D-F9C1FFF7C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980" y="4138789"/>
              <a:ext cx="1970180" cy="197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文本框 6">
            <a:extLst>
              <a:ext uri="{FF2B5EF4-FFF2-40B4-BE49-F238E27FC236}">
                <a16:creationId xmlns:a16="http://schemas.microsoft.com/office/drawing/2014/main" id="{58E27249-D76B-4AF0-94A4-E1E2C58B2E7E}"/>
              </a:ext>
            </a:extLst>
          </p:cNvPr>
          <p:cNvSpPr txBox="1"/>
          <p:nvPr/>
        </p:nvSpPr>
        <p:spPr>
          <a:xfrm>
            <a:off x="6608740" y="655901"/>
            <a:ext cx="5059479" cy="16884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cs typeface="+mn-ea"/>
              </a:rPr>
              <a:t>結合學生帳號，建立專屬名片，系統自動幫助想找比賽夥伴或想學習技能的同學媒合相關專業學生</a:t>
            </a:r>
          </a:p>
        </p:txBody>
      </p:sp>
    </p:spTree>
    <p:extLst>
      <p:ext uri="{BB962C8B-B14F-4D97-AF65-F5344CB8AC3E}">
        <p14:creationId xmlns:p14="http://schemas.microsoft.com/office/powerpoint/2010/main" val="39490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Number_1"/>
          <p:cNvSpPr/>
          <p:nvPr/>
        </p:nvSpPr>
        <p:spPr>
          <a:xfrm>
            <a:off x="2512243" y="2337310"/>
            <a:ext cx="2184856" cy="218338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TW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/>
        </p:nvSpPr>
        <p:spPr>
          <a:xfrm>
            <a:off x="4875954" y="2340236"/>
            <a:ext cx="4803803" cy="845899"/>
          </a:xfrm>
          <a:prstGeom prst="roundRect">
            <a:avLst>
              <a:gd name="adj" fmla="val 0"/>
            </a:avLst>
          </a:prstGeom>
          <a:noFill/>
          <a:ln>
            <a:solidFill>
              <a:srgbClr val="50C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CTBC</a:t>
            </a:r>
            <a:r>
              <a:rPr kumimoji="0" lang="zh-TW" altLang="en-US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TW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BOT</a:t>
            </a:r>
            <a:r>
              <a:rPr kumimoji="0" lang="zh-TW" altLang="en-US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en-US" altLang="zh-TW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Demo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8697" y="3404567"/>
            <a:ext cx="4776507" cy="97296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讓大家看看咱們現階段的實作成果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Number_1"/>
          <p:cNvSpPr/>
          <p:nvPr/>
        </p:nvSpPr>
        <p:spPr>
          <a:xfrm>
            <a:off x="2512243" y="2337310"/>
            <a:ext cx="2184856" cy="218338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/>
        </p:nvSpPr>
        <p:spPr>
          <a:xfrm>
            <a:off x="4875954" y="2340236"/>
            <a:ext cx="4803803" cy="84589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spc="200" dirty="0">
                <a:solidFill>
                  <a:srgbClr val="1AB0B8">
                    <a:lumMod val="75000"/>
                  </a:srgbClr>
                </a:solidFill>
                <a:latin typeface="Microsoft YaHei"/>
                <a:ea typeface="Microsoft YaHei"/>
              </a:rPr>
              <a:t>計畫緣由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8697" y="3404567"/>
            <a:ext cx="4776507" cy="97296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為什麼我們想做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CTBC BOT?</a:t>
            </a:r>
          </a:p>
        </p:txBody>
      </p:sp>
    </p:spTree>
    <p:extLst>
      <p:ext uri="{BB962C8B-B14F-4D97-AF65-F5344CB8AC3E}">
        <p14:creationId xmlns:p14="http://schemas.microsoft.com/office/powerpoint/2010/main" val="20829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C4777D-28A1-4246-9B83-1D18AA169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673"/>
            <a:ext cx="12192000" cy="46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C4777D-28A1-4246-9B83-1D18AA169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673"/>
            <a:ext cx="12192000" cy="4606653"/>
          </a:xfrm>
          <a:prstGeom prst="rect">
            <a:avLst/>
          </a:prstGeom>
        </p:spPr>
      </p:pic>
      <p:sp>
        <p:nvSpPr>
          <p:cNvPr id="9" name="手繪多邊形 8">
            <a:extLst>
              <a:ext uri="{FF2B5EF4-FFF2-40B4-BE49-F238E27FC236}">
                <a16:creationId xmlns:a16="http://schemas.microsoft.com/office/drawing/2014/main" id="{CE12B9C6-D495-9B45-9E8C-5933EA7328A3}"/>
              </a:ext>
            </a:extLst>
          </p:cNvPr>
          <p:cNvSpPr/>
          <p:nvPr/>
        </p:nvSpPr>
        <p:spPr>
          <a:xfrm>
            <a:off x="-1" y="-87683"/>
            <a:ext cx="12350663" cy="7114783"/>
          </a:xfrm>
          <a:custGeom>
            <a:avLst/>
            <a:gdLst>
              <a:gd name="connsiteX0" fmla="*/ 7302675 w 12350663"/>
              <a:gd name="connsiteY0" fmla="*/ 4459267 h 7114783"/>
              <a:gd name="connsiteX1" fmla="*/ 7302675 w 12350663"/>
              <a:gd name="connsiteY1" fmla="*/ 5498927 h 7114783"/>
              <a:gd name="connsiteX2" fmla="*/ 10158609 w 12350663"/>
              <a:gd name="connsiteY2" fmla="*/ 5498927 h 7114783"/>
              <a:gd name="connsiteX3" fmla="*/ 10158609 w 12350663"/>
              <a:gd name="connsiteY3" fmla="*/ 4459267 h 7114783"/>
              <a:gd name="connsiteX4" fmla="*/ 2730676 w 12350663"/>
              <a:gd name="connsiteY4" fmla="*/ 939453 h 7114783"/>
              <a:gd name="connsiteX5" fmla="*/ 2730676 w 12350663"/>
              <a:gd name="connsiteY5" fmla="*/ 2304790 h 7114783"/>
              <a:gd name="connsiteX6" fmla="*/ 8029185 w 12350663"/>
              <a:gd name="connsiteY6" fmla="*/ 2304790 h 7114783"/>
              <a:gd name="connsiteX7" fmla="*/ 8029185 w 12350663"/>
              <a:gd name="connsiteY7" fmla="*/ 939453 h 7114783"/>
              <a:gd name="connsiteX8" fmla="*/ 0 w 12350663"/>
              <a:gd name="connsiteY8" fmla="*/ 0 h 7114783"/>
              <a:gd name="connsiteX9" fmla="*/ 12350663 w 12350663"/>
              <a:gd name="connsiteY9" fmla="*/ 0 h 7114783"/>
              <a:gd name="connsiteX10" fmla="*/ 12350663 w 12350663"/>
              <a:gd name="connsiteY10" fmla="*/ 7114783 h 7114783"/>
              <a:gd name="connsiteX11" fmla="*/ 0 w 12350663"/>
              <a:gd name="connsiteY11" fmla="*/ 7114783 h 711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0663" h="7114783">
                <a:moveTo>
                  <a:pt x="7302675" y="4459267"/>
                </a:moveTo>
                <a:lnTo>
                  <a:pt x="7302675" y="5498927"/>
                </a:lnTo>
                <a:lnTo>
                  <a:pt x="10158609" y="5498927"/>
                </a:lnTo>
                <a:lnTo>
                  <a:pt x="10158609" y="4459267"/>
                </a:lnTo>
                <a:close/>
                <a:moveTo>
                  <a:pt x="2730676" y="939453"/>
                </a:moveTo>
                <a:lnTo>
                  <a:pt x="2730676" y="2304790"/>
                </a:lnTo>
                <a:lnTo>
                  <a:pt x="8029185" y="2304790"/>
                </a:lnTo>
                <a:lnTo>
                  <a:pt x="8029185" y="939453"/>
                </a:lnTo>
                <a:close/>
                <a:moveTo>
                  <a:pt x="0" y="0"/>
                </a:moveTo>
                <a:lnTo>
                  <a:pt x="12350663" y="0"/>
                </a:lnTo>
                <a:lnTo>
                  <a:pt x="12350663" y="7114783"/>
                </a:lnTo>
                <a:lnTo>
                  <a:pt x="0" y="7114783"/>
                </a:lnTo>
                <a:close/>
              </a:path>
            </a:pathLst>
          </a:cu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2D19D83-69AE-A64F-BA2E-73DB5D010141}"/>
              </a:ext>
            </a:extLst>
          </p:cNvPr>
          <p:cNvSpPr txBox="1"/>
          <p:nvPr/>
        </p:nvSpPr>
        <p:spPr>
          <a:xfrm>
            <a:off x="2261937" y="2534652"/>
            <a:ext cx="630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此功能要付費，期待未來校方願意使用並支付相關款項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502C9C-B0A7-CC41-BB20-B49DC3AFFA33}"/>
              </a:ext>
            </a:extLst>
          </p:cNvPr>
          <p:cNvSpPr txBox="1"/>
          <p:nvPr/>
        </p:nvSpPr>
        <p:spPr>
          <a:xfrm>
            <a:off x="5482391" y="5705536"/>
            <a:ext cx="616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需要綁定學生帳號，在結合學校資料庫上有其難度</a:t>
            </a:r>
          </a:p>
        </p:txBody>
      </p:sp>
    </p:spTree>
    <p:extLst>
      <p:ext uri="{BB962C8B-B14F-4D97-AF65-F5344CB8AC3E}">
        <p14:creationId xmlns:p14="http://schemas.microsoft.com/office/powerpoint/2010/main" val="424997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C4777D-28A1-4246-9B83-1D18AA169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673"/>
            <a:ext cx="12192000" cy="46066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E498C0-3F1D-A845-9FB4-D4D10356397C}"/>
              </a:ext>
            </a:extLst>
          </p:cNvPr>
          <p:cNvSpPr/>
          <p:nvPr/>
        </p:nvSpPr>
        <p:spPr>
          <a:xfrm>
            <a:off x="0" y="0"/>
            <a:ext cx="12313085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AB019A-A4E2-0B47-AC99-0A26438B9D4F}"/>
              </a:ext>
            </a:extLst>
          </p:cNvPr>
          <p:cNvSpPr txBox="1"/>
          <p:nvPr/>
        </p:nvSpPr>
        <p:spPr>
          <a:xfrm>
            <a:off x="1590749" y="3136612"/>
            <a:ext cx="9131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於是，我們決定從學生的“基本資訊”需求來下手</a:t>
            </a:r>
          </a:p>
        </p:txBody>
      </p:sp>
    </p:spTree>
    <p:extLst>
      <p:ext uri="{BB962C8B-B14F-4D97-AF65-F5344CB8AC3E}">
        <p14:creationId xmlns:p14="http://schemas.microsoft.com/office/powerpoint/2010/main" val="17227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CTBC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BOT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互動形式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A640CED8-DF24-514C-80EA-FF04B58BF57F}"/>
              </a:ext>
            </a:extLst>
          </p:cNvPr>
          <p:cNvSpPr/>
          <p:nvPr/>
        </p:nvSpPr>
        <p:spPr>
          <a:xfrm>
            <a:off x="2308594" y="2594464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7A239749-CCEC-044E-BE41-C55CF824C22E}"/>
              </a:ext>
            </a:extLst>
          </p:cNvPr>
          <p:cNvSpPr txBox="1"/>
          <p:nvPr/>
        </p:nvSpPr>
        <p:spPr>
          <a:xfrm>
            <a:off x="2645365" y="3448576"/>
            <a:ext cx="2426677" cy="13894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簡單易操作的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按鈕點選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F092EDE-EB95-9B40-9FA3-0B02E7957C89}"/>
              </a:ext>
            </a:extLst>
          </p:cNvPr>
          <p:cNvSpPr/>
          <p:nvPr/>
        </p:nvSpPr>
        <p:spPr>
          <a:xfrm>
            <a:off x="6769757" y="2594464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B9EF6300-9ED0-7F4D-B28D-9533A34370C6}"/>
              </a:ext>
            </a:extLst>
          </p:cNvPr>
          <p:cNvSpPr txBox="1"/>
          <p:nvPr/>
        </p:nvSpPr>
        <p:spPr>
          <a:xfrm>
            <a:off x="7106528" y="3337321"/>
            <a:ext cx="2426677" cy="1390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方便好搜尋的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文字聊天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A7C77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6A6655-1B54-E041-AEBF-0EE9335F1E49}"/>
              </a:ext>
            </a:extLst>
          </p:cNvPr>
          <p:cNvSpPr txBox="1"/>
          <p:nvPr/>
        </p:nvSpPr>
        <p:spPr>
          <a:xfrm>
            <a:off x="2421774" y="1429890"/>
            <a:ext cx="7448204" cy="66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主要以兩大形式來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與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使用者互動</a:t>
            </a:r>
          </a:p>
        </p:txBody>
      </p:sp>
    </p:spTree>
    <p:extLst>
      <p:ext uri="{BB962C8B-B14F-4D97-AF65-F5344CB8AC3E}">
        <p14:creationId xmlns:p14="http://schemas.microsoft.com/office/powerpoint/2010/main" val="40106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A640CED8-DF24-514C-80EA-FF04B58BF57F}"/>
              </a:ext>
            </a:extLst>
          </p:cNvPr>
          <p:cNvSpPr/>
          <p:nvPr/>
        </p:nvSpPr>
        <p:spPr>
          <a:xfrm>
            <a:off x="7087695" y="1880145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7A239749-CCEC-044E-BE41-C55CF824C22E}"/>
              </a:ext>
            </a:extLst>
          </p:cNvPr>
          <p:cNvSpPr txBox="1"/>
          <p:nvPr/>
        </p:nvSpPr>
        <p:spPr>
          <a:xfrm>
            <a:off x="7424466" y="2734257"/>
            <a:ext cx="2426677" cy="13894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簡單易操作的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按鈕點選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F092EDE-EB95-9B40-9FA3-0B02E7957C89}"/>
              </a:ext>
            </a:extLst>
          </p:cNvPr>
          <p:cNvSpPr/>
          <p:nvPr/>
        </p:nvSpPr>
        <p:spPr>
          <a:xfrm>
            <a:off x="12591036" y="-878652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B9EF6300-9ED0-7F4D-B28D-9533A34370C6}"/>
              </a:ext>
            </a:extLst>
          </p:cNvPr>
          <p:cNvSpPr txBox="1"/>
          <p:nvPr/>
        </p:nvSpPr>
        <p:spPr>
          <a:xfrm>
            <a:off x="12927807" y="-135795"/>
            <a:ext cx="2426677" cy="1390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方便好搜尋的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文字聊天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A7C77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F0B330-5769-0A49-A691-594B74D25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063" y="-39757"/>
            <a:ext cx="3941647" cy="7149655"/>
          </a:xfrm>
          <a:prstGeom prst="rect">
            <a:avLst/>
          </a:prstGeom>
        </p:spPr>
      </p:pic>
      <p:pic>
        <p:nvPicPr>
          <p:cNvPr id="9" name="IMG_0709.TRIM.MOV">
            <a:hlinkClick r:id="" action="ppaction://media"/>
            <a:extLst>
              <a:ext uri="{FF2B5EF4-FFF2-40B4-BE49-F238E27FC236}">
                <a16:creationId xmlns:a16="http://schemas.microsoft.com/office/drawing/2014/main" id="{EA4FFF02-46C8-E04B-974B-FEB368D93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8708" y="1148714"/>
            <a:ext cx="2585687" cy="4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AF092EDE-EB95-9B40-9FA3-0B02E7957C89}"/>
              </a:ext>
            </a:extLst>
          </p:cNvPr>
          <p:cNvSpPr/>
          <p:nvPr/>
        </p:nvSpPr>
        <p:spPr>
          <a:xfrm>
            <a:off x="12591036" y="-878652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B9EF6300-9ED0-7F4D-B28D-9533A34370C6}"/>
              </a:ext>
            </a:extLst>
          </p:cNvPr>
          <p:cNvSpPr txBox="1"/>
          <p:nvPr/>
        </p:nvSpPr>
        <p:spPr>
          <a:xfrm>
            <a:off x="12927807" y="-135795"/>
            <a:ext cx="2426677" cy="1390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方便好搜尋的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文字聊天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A7C77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F0B330-5769-0A49-A691-594B74D25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063" y="-39757"/>
            <a:ext cx="3941647" cy="7149655"/>
          </a:xfrm>
          <a:prstGeom prst="rect">
            <a:avLst/>
          </a:prstGeom>
        </p:spPr>
      </p:pic>
      <p:pic>
        <p:nvPicPr>
          <p:cNvPr id="5" name="IMG_0721.TRIM.MOV">
            <a:hlinkClick r:id="" action="ppaction://media"/>
            <a:extLst>
              <a:ext uri="{FF2B5EF4-FFF2-40B4-BE49-F238E27FC236}">
                <a16:creationId xmlns:a16="http://schemas.microsoft.com/office/drawing/2014/main" id="{264C40D0-947A-D745-BE1C-4E575290A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3147" y="1212105"/>
            <a:ext cx="2600586" cy="4625169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E91819C-468B-8240-8C6B-E289812AA0D9}"/>
              </a:ext>
            </a:extLst>
          </p:cNvPr>
          <p:cNvSpPr/>
          <p:nvPr/>
        </p:nvSpPr>
        <p:spPr>
          <a:xfrm>
            <a:off x="7087695" y="1844178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35B590EF-CCD5-2943-BFB4-AD010237CB76}"/>
              </a:ext>
            </a:extLst>
          </p:cNvPr>
          <p:cNvSpPr txBox="1"/>
          <p:nvPr/>
        </p:nvSpPr>
        <p:spPr>
          <a:xfrm>
            <a:off x="7424466" y="2733841"/>
            <a:ext cx="2426677" cy="1390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方便好搜尋的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A7C77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文字聊天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A7C77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61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FA3FD00-759A-D74B-A999-F6F1DC3E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38" y="185530"/>
            <a:ext cx="3751389" cy="667247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A6D205F-7270-3642-A1AE-7DAFEC5AD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39" y="1020417"/>
            <a:ext cx="5002695" cy="50026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48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A2B0FA-F819-C74E-B930-F0ED9699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89" y="401053"/>
            <a:ext cx="4684748" cy="60558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F138B5-1D20-F04A-A26C-DDAA51E6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91" y="1588168"/>
            <a:ext cx="5383130" cy="35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D276036-EA44-1944-83EA-0BE50B85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05" y="127417"/>
            <a:ext cx="2602682" cy="32116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F059AB-A236-2F4B-931C-FF61D0635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/>
        </p:blipFill>
        <p:spPr>
          <a:xfrm>
            <a:off x="4754790" y="100009"/>
            <a:ext cx="2257142" cy="323905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80F159D-78AF-2D45-B195-6A9D02B56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2"/>
          <a:stretch/>
        </p:blipFill>
        <p:spPr>
          <a:xfrm>
            <a:off x="7201325" y="96745"/>
            <a:ext cx="2264267" cy="26368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F56E8B5-4CD2-744E-A67F-951A27F195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76"/>
          <a:stretch/>
        </p:blipFill>
        <p:spPr>
          <a:xfrm>
            <a:off x="2279248" y="3339060"/>
            <a:ext cx="2212039" cy="3429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64569CC-9D8A-0543-AB59-E30E3FBE33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"/>
          <a:stretch/>
        </p:blipFill>
        <p:spPr>
          <a:xfrm>
            <a:off x="4754790" y="3339060"/>
            <a:ext cx="2210496" cy="291830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3577B1A-4D11-3D40-931C-DC9195515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35" y="3339060"/>
            <a:ext cx="220435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1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153F82-DFC9-9945-AD20-24211745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E23A7A-90CB-C744-BC41-07274A0E2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081" y="-686044"/>
            <a:ext cx="4476748" cy="36649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C369A1-3D51-6946-A81D-489FDAC256FC}"/>
              </a:ext>
            </a:extLst>
          </p:cNvPr>
          <p:cNvSpPr txBox="1"/>
          <p:nvPr/>
        </p:nvSpPr>
        <p:spPr>
          <a:xfrm>
            <a:off x="6068965" y="2601273"/>
            <a:ext cx="6123035" cy="165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早餐券、下午茶券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總是弄丟嗎？</a:t>
            </a:r>
          </a:p>
        </p:txBody>
      </p:sp>
    </p:spTree>
    <p:extLst>
      <p:ext uri="{BB962C8B-B14F-4D97-AF65-F5344CB8AC3E}">
        <p14:creationId xmlns:p14="http://schemas.microsoft.com/office/powerpoint/2010/main" val="35115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橢圓 14">
            <a:extLst>
              <a:ext uri="{FF2B5EF4-FFF2-40B4-BE49-F238E27FC236}">
                <a16:creationId xmlns:a16="http://schemas.microsoft.com/office/drawing/2014/main" id="{E2865F96-105E-4554-AE72-A885402A6FDF}"/>
              </a:ext>
            </a:extLst>
          </p:cNvPr>
          <p:cNvSpPr/>
          <p:nvPr/>
        </p:nvSpPr>
        <p:spPr>
          <a:xfrm>
            <a:off x="4425495" y="1675351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外校案例</a:t>
            </a:r>
            <a:endParaRPr lang="zh-CN" altLang="en-US" sz="2400" b="1" dirty="0">
              <a:solidFill>
                <a:srgbClr val="1AB0B8">
                  <a:lumMod val="75000"/>
                </a:srgbClr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8ABB80D5-C887-4C84-988D-C17DF4EAD97B}"/>
              </a:ext>
            </a:extLst>
          </p:cNvPr>
          <p:cNvSpPr txBox="1"/>
          <p:nvPr/>
        </p:nvSpPr>
        <p:spPr>
          <a:xfrm>
            <a:off x="3517986" y="4925469"/>
            <a:ext cx="4915241" cy="10124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東海大學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建立校園</a:t>
            </a:r>
            <a:r>
              <a:rPr lang="en-US" altLang="zh-TW" dirty="0">
                <a:solidFill>
                  <a:srgbClr val="FFFFFF">
                    <a:lumMod val="50000"/>
                  </a:srgbClr>
                </a:solidFill>
                <a:cs typeface="+mn-ea"/>
              </a:rPr>
              <a:t>LINE</a:t>
            </a: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 </a:t>
            </a:r>
            <a:r>
              <a:rPr lang="en-US" altLang="zh-TW" dirty="0">
                <a:solidFill>
                  <a:srgbClr val="FFFFFF">
                    <a:lumMod val="50000"/>
                  </a:srgbClr>
                </a:solidFill>
                <a:cs typeface="+mn-ea"/>
              </a:rPr>
              <a:t>BOT</a:t>
            </a: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，提供所有學生查詢資訊</a:t>
            </a:r>
            <a:endParaRPr lang="en-US" altLang="zh-TW" dirty="0">
              <a:solidFill>
                <a:srgbClr val="FFFFFF">
                  <a:lumMod val="50000"/>
                </a:srgbClr>
              </a:solidFill>
              <a:cs typeface="+mn-ea"/>
            </a:endParaRPr>
          </a:p>
        </p:txBody>
      </p:sp>
      <p:pic>
        <p:nvPicPr>
          <p:cNvPr id="2050" name="Picture 2" descr="https://static.thenounproject.com/png/933536-200.png">
            <a:extLst>
              <a:ext uri="{FF2B5EF4-FFF2-40B4-BE49-F238E27FC236}">
                <a16:creationId xmlns:a16="http://schemas.microsoft.com/office/drawing/2014/main" id="{7BF8AB02-FC5B-4F8E-A392-B3D3C85A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05" y="2271706"/>
            <a:ext cx="1905000" cy="190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0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153F82-DFC9-9945-AD20-24211745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8EEF5-7140-E243-A49D-0CEA768723C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2E23A7A-90CB-C744-BC41-07274A0E2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081" y="-686044"/>
            <a:ext cx="4476748" cy="36649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3194465-72B8-814E-BB78-F7D2F3C65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6" y="2126981"/>
            <a:ext cx="4735109" cy="40200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840746-EB9A-AC4F-94C9-EB12A4E2444F}"/>
              </a:ext>
            </a:extLst>
          </p:cNvPr>
          <p:cNvSpPr txBox="1"/>
          <p:nvPr/>
        </p:nvSpPr>
        <p:spPr>
          <a:xfrm>
            <a:off x="7059384" y="1146438"/>
            <a:ext cx="4245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利用</a:t>
            </a:r>
            <a:r>
              <a:rPr kumimoji="1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Line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的線上集點卡</a:t>
            </a:r>
            <a:endParaRPr kumimoji="1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4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153F82-DFC9-9945-AD20-24211745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8EEF5-7140-E243-A49D-0CEA768723C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194465-72B8-814E-BB78-F7D2F3C65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6" y="2126981"/>
            <a:ext cx="4735109" cy="402001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840746-EB9A-AC4F-94C9-EB12A4E2444F}"/>
              </a:ext>
            </a:extLst>
          </p:cNvPr>
          <p:cNvSpPr txBox="1"/>
          <p:nvPr/>
        </p:nvSpPr>
        <p:spPr>
          <a:xfrm>
            <a:off x="7059384" y="1146438"/>
            <a:ext cx="4245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月底使用完畢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2E23A7A-90CB-C744-BC41-07274A0E2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00" y="2126981"/>
            <a:ext cx="4910436" cy="40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5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153F82-DFC9-9945-AD20-24211745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8EEF5-7140-E243-A49D-0CEA768723C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840746-EB9A-AC4F-94C9-EB12A4E2444F}"/>
              </a:ext>
            </a:extLst>
          </p:cNvPr>
          <p:cNvSpPr txBox="1"/>
          <p:nvPr/>
        </p:nvSpPr>
        <p:spPr>
          <a:xfrm>
            <a:off x="6806292" y="2688092"/>
            <a:ext cx="467541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此功能目前尚未上架，因為需要結合學校帳號</a:t>
            </a:r>
          </a:p>
        </p:txBody>
      </p:sp>
    </p:spTree>
    <p:extLst>
      <p:ext uri="{BB962C8B-B14F-4D97-AF65-F5344CB8AC3E}">
        <p14:creationId xmlns:p14="http://schemas.microsoft.com/office/powerpoint/2010/main" val="3562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H_Number_1"/>
          <p:cNvSpPr/>
          <p:nvPr/>
        </p:nvSpPr>
        <p:spPr>
          <a:xfrm>
            <a:off x="2512243" y="2337310"/>
            <a:ext cx="2184856" cy="218338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TW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MH_Entry_1"/>
          <p:cNvSpPr/>
          <p:nvPr/>
        </p:nvSpPr>
        <p:spPr>
          <a:xfrm>
            <a:off x="4875954" y="2340236"/>
            <a:ext cx="4803803" cy="845899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Python</a:t>
            </a:r>
            <a:r>
              <a:rPr kumimoji="0" lang="zh-TW" altLang="en-US" sz="3200" b="1" i="0" u="none" strike="noStrike" kern="1200" cap="none" spc="20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語法講解</a:t>
            </a:r>
            <a:endParaRPr kumimoji="0" lang="zh-CN" altLang="en-US" sz="3200" b="1" i="0" u="none" strike="noStrike" kern="1200" cap="none" spc="20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8697" y="3404567"/>
            <a:ext cx="4776507" cy="97296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如何用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python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語法做出聊天機器人呢</a:t>
            </a:r>
          </a:p>
        </p:txBody>
      </p:sp>
    </p:spTree>
    <p:extLst>
      <p:ext uri="{BB962C8B-B14F-4D97-AF65-F5344CB8AC3E}">
        <p14:creationId xmlns:p14="http://schemas.microsoft.com/office/powerpoint/2010/main" val="14074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4F4538-14F3-BC45-A304-B67E73C65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0"/>
          <a:stretch/>
        </p:blipFill>
        <p:spPr>
          <a:xfrm>
            <a:off x="188322" y="2490887"/>
            <a:ext cx="11791216" cy="18616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DC6AD55-3151-D545-BFD3-C2E05C57FD78}"/>
              </a:ext>
            </a:extLst>
          </p:cNvPr>
          <p:cNvSpPr/>
          <p:nvPr/>
        </p:nvSpPr>
        <p:spPr>
          <a:xfrm>
            <a:off x="-535721" y="4087777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9B3CBE-1DA1-1342-83B3-47321EA3102F}"/>
              </a:ext>
            </a:extLst>
          </p:cNvPr>
          <p:cNvSpPr/>
          <p:nvPr/>
        </p:nvSpPr>
        <p:spPr>
          <a:xfrm>
            <a:off x="-535721" y="-810398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9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4617F0-A6B5-3941-B2CC-F9031780C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208200"/>
            <a:ext cx="9385300" cy="4775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16C7310-880B-654E-BF7F-31A610A74B9E}"/>
              </a:ext>
            </a:extLst>
          </p:cNvPr>
          <p:cNvSpPr/>
          <p:nvPr/>
        </p:nvSpPr>
        <p:spPr>
          <a:xfrm>
            <a:off x="-438185" y="5660545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7AF2A3-FD2B-DE42-BBEB-4A52F3327587}"/>
              </a:ext>
            </a:extLst>
          </p:cNvPr>
          <p:cNvSpPr/>
          <p:nvPr/>
        </p:nvSpPr>
        <p:spPr>
          <a:xfrm>
            <a:off x="-438185" y="-2151518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4617F0-A6B5-3941-B2CC-F9031780C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208200"/>
            <a:ext cx="9385300" cy="4775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16C7310-880B-654E-BF7F-31A610A74B9E}"/>
              </a:ext>
            </a:extLst>
          </p:cNvPr>
          <p:cNvSpPr/>
          <p:nvPr/>
        </p:nvSpPr>
        <p:spPr>
          <a:xfrm>
            <a:off x="-438185" y="5660545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7AF2A3-FD2B-DE42-BBEB-4A52F3327587}"/>
              </a:ext>
            </a:extLst>
          </p:cNvPr>
          <p:cNvSpPr/>
          <p:nvPr/>
        </p:nvSpPr>
        <p:spPr>
          <a:xfrm>
            <a:off x="-438185" y="-2151518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D4B8E-BBED-404C-BFA3-A32A2632D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1904" r="1800" b="-27"/>
          <a:stretch/>
        </p:blipFill>
        <p:spPr>
          <a:xfrm>
            <a:off x="7641671" y="61685"/>
            <a:ext cx="4596385" cy="67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2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B554F16-3440-3341-B872-A16CF110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58"/>
            <a:ext cx="12192000" cy="94928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6C7310-880B-654E-BF7F-31A610A74B9E}"/>
              </a:ext>
            </a:extLst>
          </p:cNvPr>
          <p:cNvSpPr/>
          <p:nvPr/>
        </p:nvSpPr>
        <p:spPr>
          <a:xfrm>
            <a:off x="-477187" y="3849430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7AF2A3-FD2B-DE42-BBEB-4A52F3327587}"/>
              </a:ext>
            </a:extLst>
          </p:cNvPr>
          <p:cNvSpPr/>
          <p:nvPr/>
        </p:nvSpPr>
        <p:spPr>
          <a:xfrm>
            <a:off x="-443191" y="-595862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4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CB38E1-1D93-E345-8203-4BF7061D4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89" y="989660"/>
            <a:ext cx="7757613" cy="53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CB38E1-1D93-E345-8203-4BF7061D4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09" y="2147900"/>
            <a:ext cx="11477243" cy="79348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15D3813-84D9-674E-B343-3FCFC5587E3E}"/>
              </a:ext>
            </a:extLst>
          </p:cNvPr>
          <p:cNvSpPr/>
          <p:nvPr/>
        </p:nvSpPr>
        <p:spPr>
          <a:xfrm>
            <a:off x="-489379" y="2806636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56D3DC-0383-034F-AE76-246A1024D54D}"/>
              </a:ext>
            </a:extLst>
          </p:cNvPr>
          <p:cNvSpPr/>
          <p:nvPr/>
        </p:nvSpPr>
        <p:spPr>
          <a:xfrm>
            <a:off x="-455383" y="-1638656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3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橢圓 14">
            <a:extLst>
              <a:ext uri="{FF2B5EF4-FFF2-40B4-BE49-F238E27FC236}">
                <a16:creationId xmlns:a16="http://schemas.microsoft.com/office/drawing/2014/main" id="{E2865F96-105E-4554-AE72-A885402A6FDF}"/>
              </a:ext>
            </a:extLst>
          </p:cNvPr>
          <p:cNvSpPr/>
          <p:nvPr/>
        </p:nvSpPr>
        <p:spPr>
          <a:xfrm>
            <a:off x="4425495" y="1675351"/>
            <a:ext cx="3100221" cy="3097710"/>
          </a:xfrm>
          <a:prstGeom prst="ellipse">
            <a:avLst/>
          </a:prstGeom>
          <a:solidFill>
            <a:schemeClr val="accent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外校案例</a:t>
            </a:r>
            <a:endParaRPr lang="zh-CN" altLang="en-US" sz="2400" b="1" dirty="0">
              <a:solidFill>
                <a:srgbClr val="1AB0B8">
                  <a:lumMod val="75000"/>
                </a:srgbClr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8ABB80D5-C887-4C84-988D-C17DF4EAD97B}"/>
              </a:ext>
            </a:extLst>
          </p:cNvPr>
          <p:cNvSpPr txBox="1"/>
          <p:nvPr/>
        </p:nvSpPr>
        <p:spPr>
          <a:xfrm>
            <a:off x="3517986" y="4925469"/>
            <a:ext cx="4915241" cy="10124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東海大學</a:t>
            </a:r>
            <a:endParaRPr lang="en-US" altLang="zh-TW" sz="24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建立校園</a:t>
            </a:r>
            <a:r>
              <a:rPr lang="en-US" altLang="zh-TW" dirty="0">
                <a:solidFill>
                  <a:srgbClr val="FFFFFF">
                    <a:lumMod val="50000"/>
                  </a:srgbClr>
                </a:solidFill>
                <a:cs typeface="+mn-ea"/>
              </a:rPr>
              <a:t>LINE</a:t>
            </a: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 </a:t>
            </a:r>
            <a:r>
              <a:rPr lang="en-US" altLang="zh-TW" dirty="0">
                <a:solidFill>
                  <a:srgbClr val="FFFFFF">
                    <a:lumMod val="50000"/>
                  </a:srgbClr>
                </a:solidFill>
                <a:cs typeface="+mn-ea"/>
              </a:rPr>
              <a:t>BOT</a:t>
            </a:r>
            <a:r>
              <a:rPr lang="zh-TW" altLang="en-US" dirty="0">
                <a:solidFill>
                  <a:srgbClr val="FFFFFF">
                    <a:lumMod val="50000"/>
                  </a:srgbClr>
                </a:solidFill>
                <a:cs typeface="+mn-ea"/>
              </a:rPr>
              <a:t>，提供所有學生查詢資訊</a:t>
            </a:r>
            <a:endParaRPr lang="en-US" altLang="zh-TW" dirty="0">
              <a:solidFill>
                <a:srgbClr val="FFFFFF">
                  <a:lumMod val="50000"/>
                </a:srgbClr>
              </a:solidFill>
              <a:cs typeface="+mn-ea"/>
            </a:endParaRPr>
          </a:p>
        </p:txBody>
      </p:sp>
      <p:pic>
        <p:nvPicPr>
          <p:cNvPr id="2050" name="Picture 2" descr="https://static.thenounproject.com/png/933536-200.png">
            <a:extLst>
              <a:ext uri="{FF2B5EF4-FFF2-40B4-BE49-F238E27FC236}">
                <a16:creationId xmlns:a16="http://schemas.microsoft.com/office/drawing/2014/main" id="{7BF8AB02-FC5B-4F8E-A392-B3D3C85A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105" y="2271706"/>
            <a:ext cx="1905000" cy="1905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1EDB30-5C65-44F7-945C-3BFECA903475}"/>
              </a:ext>
            </a:extLst>
          </p:cNvPr>
          <p:cNvGrpSpPr/>
          <p:nvPr/>
        </p:nvGrpSpPr>
        <p:grpSpPr>
          <a:xfrm>
            <a:off x="-430134" y="-429490"/>
            <a:ext cx="12951501" cy="7549818"/>
            <a:chOff x="-430134" y="-429490"/>
            <a:chExt cx="12951501" cy="754981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6404F7-C3E3-4251-9E96-6A8654C7CF74}"/>
                </a:ext>
              </a:extLst>
            </p:cNvPr>
            <p:cNvSpPr/>
            <p:nvPr/>
          </p:nvSpPr>
          <p:spPr>
            <a:xfrm>
              <a:off x="-430134" y="-429490"/>
              <a:ext cx="12951501" cy="754981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DD3CB54-9D9E-4631-A6D5-DB1513117FA3}"/>
                </a:ext>
              </a:extLst>
            </p:cNvPr>
            <p:cNvGrpSpPr/>
            <p:nvPr/>
          </p:nvGrpSpPr>
          <p:grpSpPr>
            <a:xfrm>
              <a:off x="699671" y="1215103"/>
              <a:ext cx="3494267" cy="5074207"/>
              <a:chOff x="699671" y="1215103"/>
              <a:chExt cx="3494267" cy="5074207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ECC01F6-6AB3-439A-B1DD-E73190F56BA8}"/>
                  </a:ext>
                </a:extLst>
              </p:cNvPr>
              <p:cNvSpPr/>
              <p:nvPr/>
            </p:nvSpPr>
            <p:spPr>
              <a:xfrm>
                <a:off x="901961" y="1215103"/>
                <a:ext cx="3089690" cy="3089690"/>
              </a:xfrm>
              <a:prstGeom prst="ellipse">
                <a:avLst/>
              </a:prstGeom>
              <a:solidFill>
                <a:schemeClr val="bg2">
                  <a:lumMod val="50000"/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0" name="Picture 2" descr="https://static.thenounproject.com/png/2569247-200.png">
                <a:extLst>
                  <a:ext uri="{FF2B5EF4-FFF2-40B4-BE49-F238E27FC236}">
                    <a16:creationId xmlns:a16="http://schemas.microsoft.com/office/drawing/2014/main" id="{897B9003-CFFC-479C-99CC-A9465533C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4306" y="1807448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文本框 6">
                <a:extLst>
                  <a:ext uri="{FF2B5EF4-FFF2-40B4-BE49-F238E27FC236}">
                    <a16:creationId xmlns:a16="http://schemas.microsoft.com/office/drawing/2014/main" id="{5927B164-A48E-454C-A21D-F17EC23D0870}"/>
                  </a:ext>
                </a:extLst>
              </p:cNvPr>
              <p:cNvSpPr txBox="1"/>
              <p:nvPr/>
            </p:nvSpPr>
            <p:spPr>
              <a:xfrm>
                <a:off x="699671" y="4447780"/>
                <a:ext cx="3494267" cy="18415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rPr>
                  <a:t>個人服務</a:t>
                </a:r>
                <a:endParaRPr lang="en-US" altLang="zh-TW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查看個人課表，選課系統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個人識別證</a:t>
                </a:r>
                <a:endParaRPr lang="en-US" altLang="zh-CN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endPara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521B3DE-A76A-45BD-9BA5-CE9ABBFA9A0A}"/>
                </a:ext>
              </a:extLst>
            </p:cNvPr>
            <p:cNvGrpSpPr/>
            <p:nvPr/>
          </p:nvGrpSpPr>
          <p:grpSpPr>
            <a:xfrm>
              <a:off x="4298482" y="1215103"/>
              <a:ext cx="3494267" cy="5076916"/>
              <a:chOff x="4298482" y="1215103"/>
              <a:chExt cx="3494267" cy="5076916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D78BBB0C-62DC-498D-93D3-9483F57FA15B}"/>
                  </a:ext>
                </a:extLst>
              </p:cNvPr>
              <p:cNvGrpSpPr/>
              <p:nvPr/>
            </p:nvGrpSpPr>
            <p:grpSpPr>
              <a:xfrm>
                <a:off x="4551155" y="1215103"/>
                <a:ext cx="3089690" cy="3089690"/>
                <a:chOff x="12194714" y="1631782"/>
                <a:chExt cx="3089690" cy="3089690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851180A3-D77C-41CA-82FD-A401C7622E81}"/>
                    </a:ext>
                  </a:extLst>
                </p:cNvPr>
                <p:cNvSpPr/>
                <p:nvPr/>
              </p:nvSpPr>
              <p:spPr>
                <a:xfrm>
                  <a:off x="12194714" y="1631782"/>
                  <a:ext cx="3089690" cy="3089690"/>
                </a:xfrm>
                <a:prstGeom prst="ellipse">
                  <a:avLst/>
                </a:prstGeom>
                <a:solidFill>
                  <a:schemeClr val="bg2">
                    <a:lumMod val="50000"/>
                    <a:alpha val="7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pic>
              <p:nvPicPr>
                <p:cNvPr id="28" name="Picture 2" descr="https://static.thenounproject.com/png/2576741-200.png">
                  <a:extLst>
                    <a:ext uri="{FF2B5EF4-FFF2-40B4-BE49-F238E27FC236}">
                      <a16:creationId xmlns:a16="http://schemas.microsoft.com/office/drawing/2014/main" id="{B3B7BD9F-4807-4282-90DA-9E677DC2D4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88824" y="2325892"/>
                  <a:ext cx="1701470" cy="17014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6" name="文本框 6">
                <a:extLst>
                  <a:ext uri="{FF2B5EF4-FFF2-40B4-BE49-F238E27FC236}">
                    <a16:creationId xmlns:a16="http://schemas.microsoft.com/office/drawing/2014/main" id="{75BCC8E1-AE8E-4663-B9E0-E41799D992C2}"/>
                  </a:ext>
                </a:extLst>
              </p:cNvPr>
              <p:cNvSpPr txBox="1"/>
              <p:nvPr/>
            </p:nvSpPr>
            <p:spPr>
              <a:xfrm>
                <a:off x="4298482" y="4450489"/>
                <a:ext cx="3494267" cy="18415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rPr>
                  <a:t>公開資訊</a:t>
                </a:r>
                <a:endParaRPr lang="en-US" altLang="zh-TW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校園新聞 </a:t>
                </a:r>
                <a:r>
                  <a:rPr lang="en-US" altLang="zh-TW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/</a:t>
                </a: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 活動 </a:t>
                </a:r>
                <a:r>
                  <a:rPr lang="en-US" altLang="zh-TW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/</a:t>
                </a: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 地圖導覽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接駁車時刻表，特約商店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endPara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45B203AB-5BD3-463E-9B17-69262CEF1230}"/>
                </a:ext>
              </a:extLst>
            </p:cNvPr>
            <p:cNvGrpSpPr/>
            <p:nvPr/>
          </p:nvGrpSpPr>
          <p:grpSpPr>
            <a:xfrm>
              <a:off x="8072995" y="1215103"/>
              <a:ext cx="3494267" cy="4658708"/>
              <a:chOff x="8072995" y="1215103"/>
              <a:chExt cx="3494267" cy="4658708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EF41C592-BEBD-45C5-8AF9-0CA7A049B980}"/>
                  </a:ext>
                </a:extLst>
              </p:cNvPr>
              <p:cNvGrpSpPr/>
              <p:nvPr/>
            </p:nvGrpSpPr>
            <p:grpSpPr>
              <a:xfrm>
                <a:off x="8218926" y="1215103"/>
                <a:ext cx="3089690" cy="3089690"/>
                <a:chOff x="12381345" y="232415"/>
                <a:chExt cx="3089690" cy="3089690"/>
              </a:xfrm>
            </p:grpSpPr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8CD1D603-F50B-46DD-A386-663F1D01215F}"/>
                    </a:ext>
                  </a:extLst>
                </p:cNvPr>
                <p:cNvSpPr/>
                <p:nvPr/>
              </p:nvSpPr>
              <p:spPr>
                <a:xfrm>
                  <a:off x="12381345" y="232415"/>
                  <a:ext cx="3089690" cy="3089690"/>
                </a:xfrm>
                <a:prstGeom prst="ellipse">
                  <a:avLst/>
                </a:prstGeom>
                <a:solidFill>
                  <a:schemeClr val="bg2">
                    <a:lumMod val="50000"/>
                    <a:alpha val="7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pic>
              <p:nvPicPr>
                <p:cNvPr id="24" name="Picture 6" descr="https://static.thenounproject.com/png/600668-200.png">
                  <a:extLst>
                    <a:ext uri="{FF2B5EF4-FFF2-40B4-BE49-F238E27FC236}">
                      <a16:creationId xmlns:a16="http://schemas.microsoft.com/office/drawing/2014/main" id="{66F79AE0-BFB1-4691-9786-087A7CCC1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113528">
                  <a:off x="13032543" y="883613"/>
                  <a:ext cx="1787294" cy="1787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文本框 6">
                <a:extLst>
                  <a:ext uri="{FF2B5EF4-FFF2-40B4-BE49-F238E27FC236}">
                    <a16:creationId xmlns:a16="http://schemas.microsoft.com/office/drawing/2014/main" id="{609388BA-7B3E-47CA-8266-7510FECFF929}"/>
                  </a:ext>
                </a:extLst>
              </p:cNvPr>
              <p:cNvSpPr txBox="1"/>
              <p:nvPr/>
            </p:nvSpPr>
            <p:spPr>
              <a:xfrm>
                <a:off x="8072995" y="4447780"/>
                <a:ext cx="3494267" cy="14260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rPr>
                  <a:t>統一推波資訊</a:t>
                </a:r>
                <a:endParaRPr lang="en-US" altLang="zh-TW" sz="24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zh-TW" altLang="en-US" dirty="0">
                    <a:solidFill>
                      <a:schemeClr val="bg1">
                        <a:lumMod val="75000"/>
                      </a:schemeClr>
                    </a:solidFill>
                    <a:cs typeface="+mn-ea"/>
                  </a:rPr>
                  <a:t>主動透過推播系統通知資訊</a:t>
                </a:r>
                <a:endParaRPr lang="en-US" altLang="zh-TW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endParaRPr lang="zh-TW" altLang="en-US" dirty="0">
                  <a:solidFill>
                    <a:schemeClr val="bg1">
                      <a:lumMod val="75000"/>
                    </a:schemeClr>
                  </a:solidFill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84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CB38E1-1D93-E345-8203-4BF7061D4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/>
          <a:stretch/>
        </p:blipFill>
        <p:spPr>
          <a:xfrm>
            <a:off x="424078" y="1394295"/>
            <a:ext cx="11477243" cy="68065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B170D86-050A-C04C-8623-66534C52CED3}"/>
              </a:ext>
            </a:extLst>
          </p:cNvPr>
          <p:cNvSpPr/>
          <p:nvPr/>
        </p:nvSpPr>
        <p:spPr>
          <a:xfrm>
            <a:off x="-477187" y="-2114144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90A854-BDF0-FC48-8819-4500C35409A4}"/>
              </a:ext>
            </a:extLst>
          </p:cNvPr>
          <p:cNvSpPr/>
          <p:nvPr/>
        </p:nvSpPr>
        <p:spPr>
          <a:xfrm>
            <a:off x="-660067" y="6122860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2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CB38E1-1D93-E345-8203-4BF7061D4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/>
          <a:stretch/>
        </p:blipFill>
        <p:spPr>
          <a:xfrm>
            <a:off x="357378" y="-3908333"/>
            <a:ext cx="11477243" cy="680659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B170D86-050A-C04C-8623-66534C52CED3}"/>
              </a:ext>
            </a:extLst>
          </p:cNvPr>
          <p:cNvSpPr/>
          <p:nvPr/>
        </p:nvSpPr>
        <p:spPr>
          <a:xfrm>
            <a:off x="-477187" y="-2114144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90A854-BDF0-FC48-8819-4500C35409A4}"/>
              </a:ext>
            </a:extLst>
          </p:cNvPr>
          <p:cNvSpPr/>
          <p:nvPr/>
        </p:nvSpPr>
        <p:spPr>
          <a:xfrm>
            <a:off x="-708835" y="3384774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46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5" name="我的影片 18">
            <a:hlinkClick r:id="" action="ppaction://media"/>
            <a:extLst>
              <a:ext uri="{FF2B5EF4-FFF2-40B4-BE49-F238E27FC236}">
                <a16:creationId xmlns:a16="http://schemas.microsoft.com/office/drawing/2014/main" id="{95409C2B-3330-7B4A-92C8-5F15EF08E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326112" cy="69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4482C-1312-BC4D-84E4-A1736CB4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" y="1298463"/>
            <a:ext cx="12192000" cy="429103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170D86-050A-C04C-8623-66534C52CED3}"/>
              </a:ext>
            </a:extLst>
          </p:cNvPr>
          <p:cNvSpPr/>
          <p:nvPr/>
        </p:nvSpPr>
        <p:spPr>
          <a:xfrm>
            <a:off x="-477187" y="-2114144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90A854-BDF0-FC48-8819-4500C35409A4}"/>
              </a:ext>
            </a:extLst>
          </p:cNvPr>
          <p:cNvSpPr/>
          <p:nvPr/>
        </p:nvSpPr>
        <p:spPr>
          <a:xfrm>
            <a:off x="-574723" y="4942204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386474-9C41-1948-B7CB-4B01C0C65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" y="2879982"/>
            <a:ext cx="12194372" cy="107597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語法講解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C6AD55-3151-D545-BFD3-C2E05C57FD78}"/>
              </a:ext>
            </a:extLst>
          </p:cNvPr>
          <p:cNvSpPr/>
          <p:nvPr/>
        </p:nvSpPr>
        <p:spPr>
          <a:xfrm>
            <a:off x="-535721" y="4087777"/>
            <a:ext cx="13146374" cy="439096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9B3CBE-1DA1-1342-83B3-47321EA3102F}"/>
              </a:ext>
            </a:extLst>
          </p:cNvPr>
          <p:cNvSpPr/>
          <p:nvPr/>
        </p:nvSpPr>
        <p:spPr>
          <a:xfrm>
            <a:off x="-535721" y="-810398"/>
            <a:ext cx="13146374" cy="3658724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3000">
                <a:schemeClr val="tx1">
                  <a:lumMod val="95000"/>
                  <a:lumOff val="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2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等腰三角形 72"/>
          <p:cNvSpPr/>
          <p:nvPr/>
        </p:nvSpPr>
        <p:spPr>
          <a:xfrm rot="9044306">
            <a:off x="11241086" y="4091705"/>
            <a:ext cx="170002" cy="146553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74" name="等腰三角形 73"/>
          <p:cNvSpPr/>
          <p:nvPr/>
        </p:nvSpPr>
        <p:spPr>
          <a:xfrm rot="4836188">
            <a:off x="11395188" y="2857377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75" name="等腰三角形 74"/>
          <p:cNvSpPr/>
          <p:nvPr/>
        </p:nvSpPr>
        <p:spPr>
          <a:xfrm rot="4836188">
            <a:off x="11235406" y="3555778"/>
            <a:ext cx="236683" cy="204036"/>
          </a:xfrm>
          <a:prstGeom prst="triangle">
            <a:avLst/>
          </a:prstGeom>
          <a:solidFill>
            <a:srgbClr val="0CB692"/>
          </a:solidFill>
          <a:ln>
            <a:solidFill>
              <a:srgbClr val="0C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106812" y="2394855"/>
            <a:ext cx="5364692" cy="4077234"/>
            <a:chOff x="2576524" y="1970314"/>
            <a:chExt cx="6001366" cy="4561114"/>
          </a:xfrm>
        </p:grpSpPr>
        <p:sp>
          <p:nvSpPr>
            <p:cNvPr id="65" name="等腰三角形 64"/>
            <p:cNvSpPr/>
            <p:nvPr/>
          </p:nvSpPr>
          <p:spPr>
            <a:xfrm rot="10800000">
              <a:off x="3570462" y="1970314"/>
              <a:ext cx="5007428" cy="4316748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10800000">
              <a:off x="2576524" y="2838169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0800000">
              <a:off x="2777400" y="3667859"/>
              <a:ext cx="2759746" cy="2379091"/>
            </a:xfrm>
            <a:prstGeom prst="triangle">
              <a:avLst/>
            </a:prstGeom>
            <a:noFill/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10800000">
              <a:off x="4942060" y="6131971"/>
              <a:ext cx="413658" cy="399457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10800000">
              <a:off x="6241382" y="4266573"/>
              <a:ext cx="427880" cy="368862"/>
            </a:xfrm>
            <a:prstGeom prst="triangle">
              <a:avLst/>
            </a:prstGeom>
            <a:solidFill>
              <a:srgbClr val="0CB692"/>
            </a:solidFill>
            <a:ln>
              <a:solidFill>
                <a:srgbClr val="0CB6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10800000">
              <a:off x="3425867" y="4188494"/>
              <a:ext cx="1462810" cy="1337820"/>
            </a:xfrm>
            <a:prstGeom prst="triangle">
              <a:avLst/>
            </a:prstGeom>
            <a:solidFill>
              <a:srgbClr val="516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9" name="KSO_FT"/>
          <p:cNvSpPr>
            <a:spLocks noGrp="1"/>
          </p:cNvSpPr>
          <p:nvPr/>
        </p:nvSpPr>
        <p:spPr>
          <a:xfrm>
            <a:off x="4038547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0" name="KSO_FN"/>
          <p:cNvSpPr>
            <a:spLocks noGrp="1"/>
          </p:cNvSpPr>
          <p:nvPr/>
        </p:nvSpPr>
        <p:spPr>
          <a:xfrm>
            <a:off x="861054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8BB862-31F9-4E79-AD8F-15F270DE74C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/>
        </p:nvSpPr>
        <p:spPr>
          <a:xfrm rot="10800000">
            <a:off x="9796758" y="-1"/>
            <a:ext cx="1981912" cy="1708545"/>
          </a:xfrm>
          <a:custGeom>
            <a:avLst/>
            <a:gdLst>
              <a:gd name="connsiteX0" fmla="*/ 2441304 w 2441304"/>
              <a:gd name="connsiteY0" fmla="*/ 2104573 h 2104573"/>
              <a:gd name="connsiteX1" fmla="*/ 0 w 2441304"/>
              <a:gd name="connsiteY1" fmla="*/ 2104573 h 2104573"/>
              <a:gd name="connsiteX2" fmla="*/ 1220652 w 2441304"/>
              <a:gd name="connsiteY2" fmla="*/ 0 h 210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1304" h="2104573">
                <a:moveTo>
                  <a:pt x="2441304" y="2104573"/>
                </a:moveTo>
                <a:lnTo>
                  <a:pt x="0" y="2104573"/>
                </a:lnTo>
                <a:lnTo>
                  <a:pt x="1220652" y="0"/>
                </a:lnTo>
                <a:close/>
              </a:path>
            </a:pathLst>
          </a:cu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4" name="任意多边形 83"/>
          <p:cNvSpPr/>
          <p:nvPr/>
        </p:nvSpPr>
        <p:spPr>
          <a:xfrm rot="10800000">
            <a:off x="10557563" y="71201"/>
            <a:ext cx="1634490" cy="1757883"/>
          </a:xfrm>
          <a:custGeom>
            <a:avLst/>
            <a:gdLst>
              <a:gd name="connsiteX0" fmla="*/ 2013353 w 2013353"/>
              <a:gd name="connsiteY0" fmla="*/ 2165347 h 2165347"/>
              <a:gd name="connsiteX1" fmla="*/ 0 w 2013353"/>
              <a:gd name="connsiteY1" fmla="*/ 2165347 h 2165347"/>
              <a:gd name="connsiteX2" fmla="*/ 0 w 2013353"/>
              <a:gd name="connsiteY2" fmla="*/ 1305951 h 2165347"/>
              <a:gd name="connsiteX3" fmla="*/ 757452 w 2013353"/>
              <a:gd name="connsiteY3" fmla="*/ 0 h 216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3353" h="2165347">
                <a:moveTo>
                  <a:pt x="2013353" y="2165347"/>
                </a:moveTo>
                <a:lnTo>
                  <a:pt x="0" y="2165347"/>
                </a:lnTo>
                <a:lnTo>
                  <a:pt x="0" y="1305951"/>
                </a:lnTo>
                <a:lnTo>
                  <a:pt x="757452" y="0"/>
                </a:lnTo>
                <a:close/>
              </a:path>
            </a:pathLst>
          </a:cu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5" name="等腰三角形 84"/>
          <p:cNvSpPr/>
          <p:nvPr/>
        </p:nvSpPr>
        <p:spPr>
          <a:xfrm rot="10800000">
            <a:off x="10824598" y="272314"/>
            <a:ext cx="1150082" cy="991450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6" name="等腰三角形 85"/>
          <p:cNvSpPr/>
          <p:nvPr/>
        </p:nvSpPr>
        <p:spPr>
          <a:xfrm rot="10800000">
            <a:off x="10099375" y="1533913"/>
            <a:ext cx="537399" cy="463275"/>
          </a:xfrm>
          <a:prstGeom prst="triangle">
            <a:avLst/>
          </a:prstGeom>
          <a:solidFill>
            <a:srgbClr val="EED6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7" name="等腰三角形 86"/>
          <p:cNvSpPr/>
          <p:nvPr/>
        </p:nvSpPr>
        <p:spPr>
          <a:xfrm rot="10800000">
            <a:off x="11675689" y="1953679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8" name="等腰三角形 87"/>
          <p:cNvSpPr/>
          <p:nvPr/>
        </p:nvSpPr>
        <p:spPr>
          <a:xfrm rot="10800000">
            <a:off x="10924617" y="2582852"/>
            <a:ext cx="230499" cy="198706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9" name="等腰三角形 88"/>
          <p:cNvSpPr/>
          <p:nvPr/>
        </p:nvSpPr>
        <p:spPr>
          <a:xfrm rot="10800000">
            <a:off x="10922921" y="2071208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90" name="等腰三角形 89"/>
          <p:cNvSpPr/>
          <p:nvPr/>
        </p:nvSpPr>
        <p:spPr>
          <a:xfrm rot="10800000">
            <a:off x="11230640" y="2203504"/>
            <a:ext cx="325834" cy="280891"/>
          </a:xfrm>
          <a:prstGeom prst="triangle">
            <a:avLst/>
          </a:prstGeom>
          <a:solidFill>
            <a:srgbClr val="516D8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91" name="等腰三角形 90"/>
          <p:cNvSpPr/>
          <p:nvPr/>
        </p:nvSpPr>
        <p:spPr>
          <a:xfrm rot="10800000">
            <a:off x="9655494" y="1054522"/>
            <a:ext cx="187125" cy="161315"/>
          </a:xfrm>
          <a:prstGeom prst="triangle">
            <a:avLst/>
          </a:prstGeom>
          <a:solidFill>
            <a:srgbClr val="0CB6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37" name="TextBox 26"/>
          <p:cNvSpPr txBox="1"/>
          <p:nvPr/>
        </p:nvSpPr>
        <p:spPr>
          <a:xfrm>
            <a:off x="3779445" y="2895776"/>
            <a:ext cx="760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1200" cap="none" spc="0" normalizeH="0" baseline="0" noProof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謝謝大家聆聽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8" name="等腰三角形 69"/>
          <p:cNvSpPr/>
          <p:nvPr/>
        </p:nvSpPr>
        <p:spPr>
          <a:xfrm rot="10800000" flipV="1">
            <a:off x="618554" y="2966574"/>
            <a:ext cx="3663668" cy="3350625"/>
          </a:xfrm>
          <a:prstGeom prst="triangle">
            <a:avLst/>
          </a:prstGeom>
          <a:solidFill>
            <a:srgbClr val="516D82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9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B0B8">
                    <a:lumMod val="75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登入介面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B89497-6036-4A5E-B93F-BBBF960D4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0" y="1079924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認證畫面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F09A17-5868-426D-88EC-AFE1293BD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99" y="989660"/>
            <a:ext cx="960000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4078" y="989660"/>
            <a:ext cx="11343845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95000"/>
              </a:srgbClr>
            </a:solidFill>
            <a:prstDash val="solid"/>
            <a:miter lim="800000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介面簡介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AB0B8">
                  <a:lumMod val="75000"/>
                </a:srgb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D8B065-916E-4689-B79B-02EAF617D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41" y="979721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 flipH="1">
            <a:off x="0" y="0"/>
            <a:ext cx="1506144" cy="1079924"/>
            <a:chOff x="10688733" y="0"/>
            <a:chExt cx="1506144" cy="1079924"/>
          </a:xfrm>
        </p:grpSpPr>
        <p:sp>
          <p:nvSpPr>
            <p:cNvPr id="10" name="任意多边形 9"/>
            <p:cNvSpPr/>
            <p:nvPr/>
          </p:nvSpPr>
          <p:spPr>
            <a:xfrm rot="10800000">
              <a:off x="10688733" y="0"/>
              <a:ext cx="1148005" cy="989660"/>
            </a:xfrm>
            <a:custGeom>
              <a:avLst/>
              <a:gdLst>
                <a:gd name="connsiteX0" fmla="*/ 2441304 w 2441304"/>
                <a:gd name="connsiteY0" fmla="*/ 2104573 h 2104573"/>
                <a:gd name="connsiteX1" fmla="*/ 0 w 2441304"/>
                <a:gd name="connsiteY1" fmla="*/ 2104573 h 2104573"/>
                <a:gd name="connsiteX2" fmla="*/ 1220652 w 2441304"/>
                <a:gd name="connsiteY2" fmla="*/ 0 h 210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1304" h="2104573">
                  <a:moveTo>
                    <a:pt x="2441304" y="2104573"/>
                  </a:moveTo>
                  <a:lnTo>
                    <a:pt x="0" y="2104573"/>
                  </a:lnTo>
                  <a:lnTo>
                    <a:pt x="1220652" y="0"/>
                  </a:lnTo>
                  <a:close/>
                </a:path>
              </a:pathLst>
            </a:custGeom>
            <a:solidFill>
              <a:srgbClr val="516D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11248113" y="61686"/>
              <a:ext cx="946764" cy="1018238"/>
            </a:xfrm>
            <a:custGeom>
              <a:avLst/>
              <a:gdLst>
                <a:gd name="connsiteX0" fmla="*/ 2013353 w 2013353"/>
                <a:gd name="connsiteY0" fmla="*/ 2165347 h 2165347"/>
                <a:gd name="connsiteX1" fmla="*/ 0 w 2013353"/>
                <a:gd name="connsiteY1" fmla="*/ 2165347 h 2165347"/>
                <a:gd name="connsiteX2" fmla="*/ 0 w 2013353"/>
                <a:gd name="connsiteY2" fmla="*/ 1305951 h 2165347"/>
                <a:gd name="connsiteX3" fmla="*/ 757452 w 2013353"/>
                <a:gd name="connsiteY3" fmla="*/ 0 h 216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353" h="2165347">
                  <a:moveTo>
                    <a:pt x="2013353" y="2165347"/>
                  </a:moveTo>
                  <a:lnTo>
                    <a:pt x="0" y="2165347"/>
                  </a:lnTo>
                  <a:lnTo>
                    <a:pt x="0" y="1305951"/>
                  </a:lnTo>
                  <a:lnTo>
                    <a:pt x="757452" y="0"/>
                  </a:lnTo>
                  <a:close/>
                </a:path>
              </a:pathLst>
            </a:custGeom>
            <a:solidFill>
              <a:srgbClr val="0CB6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1340379" y="235920"/>
              <a:ext cx="666175" cy="574289"/>
            </a:xfrm>
            <a:prstGeom prst="triangle">
              <a:avLst/>
            </a:prstGeom>
            <a:solidFill>
              <a:srgbClr val="EED66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03069" y="190706"/>
            <a:ext cx="5407215" cy="5804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計畫緣由</a:t>
            </a:r>
            <a:r>
              <a:rPr lang="en-US" altLang="zh-TW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-</a:t>
            </a:r>
            <a:r>
              <a:rPr lang="zh-TW" altLang="en-US" sz="2400" b="1" dirty="0">
                <a:solidFill>
                  <a:srgbClr val="1AB0B8">
                    <a:lumMod val="75000"/>
                  </a:srgbClr>
                </a:solidFill>
                <a:latin typeface="Arial"/>
                <a:ea typeface="Microsoft YaHei"/>
                <a:cs typeface="+mn-ea"/>
                <a:sym typeface="+mn-lt"/>
              </a:rPr>
              <a:t>影片展示</a:t>
            </a:r>
            <a:endParaRPr lang="zh-CN" altLang="en-US" sz="2400" b="1" dirty="0">
              <a:solidFill>
                <a:srgbClr val="1AB0B8">
                  <a:lumMod val="75000"/>
                </a:srgbClr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2" name="581614624.738619">
            <a:hlinkClick r:id="" action="ppaction://media"/>
            <a:extLst>
              <a:ext uri="{FF2B5EF4-FFF2-40B4-BE49-F238E27FC236}">
                <a16:creationId xmlns:a16="http://schemas.microsoft.com/office/drawing/2014/main" id="{21DB0B58-F0A5-4103-9A75-95CFD3158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6844" y="1079924"/>
            <a:ext cx="2337015" cy="5098942"/>
          </a:xfrm>
          <a:prstGeom prst="rect">
            <a:avLst/>
          </a:prstGeom>
        </p:spPr>
      </p:pic>
      <p:pic>
        <p:nvPicPr>
          <p:cNvPr id="3" name="581614625.173549">
            <a:hlinkClick r:id="" action="ppaction://media"/>
            <a:extLst>
              <a:ext uri="{FF2B5EF4-FFF2-40B4-BE49-F238E27FC236}">
                <a16:creationId xmlns:a16="http://schemas.microsoft.com/office/drawing/2014/main" id="{80B93554-81D9-484A-8023-9DC44B8411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94233" y="1079924"/>
            <a:ext cx="2337016" cy="5098942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01FC891E-A5DE-4D23-AA67-752BEA635B93}"/>
              </a:ext>
            </a:extLst>
          </p:cNvPr>
          <p:cNvSpPr txBox="1"/>
          <p:nvPr/>
        </p:nvSpPr>
        <p:spPr>
          <a:xfrm>
            <a:off x="9358352" y="6088603"/>
            <a:ext cx="2667998" cy="4177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影片提供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: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東海大學 王同學</a:t>
            </a:r>
          </a:p>
        </p:txBody>
      </p:sp>
    </p:spTree>
    <p:extLst>
      <p:ext uri="{BB962C8B-B14F-4D97-AF65-F5344CB8AC3E}">
        <p14:creationId xmlns:p14="http://schemas.microsoft.com/office/powerpoint/2010/main" val="223218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AB0B8"/>
      </a:accent1>
      <a:accent2>
        <a:srgbClr val="00C077"/>
      </a:accent2>
      <a:accent3>
        <a:srgbClr val="08DA76"/>
      </a:accent3>
      <a:accent4>
        <a:srgbClr val="11B797"/>
      </a:accent4>
      <a:accent5>
        <a:srgbClr val="1A7C77"/>
      </a:accent5>
      <a:accent6>
        <a:srgbClr val="09996C"/>
      </a:accent6>
      <a:hlink>
        <a:srgbClr val="1AB0B8"/>
      </a:hlink>
      <a:folHlink>
        <a:srgbClr val="BFBFBF"/>
      </a:folHlink>
    </a:clrScheme>
    <a:fontScheme name="juxnims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AB0B8"/>
      </a:accent1>
      <a:accent2>
        <a:srgbClr val="00C077"/>
      </a:accent2>
      <a:accent3>
        <a:srgbClr val="08DA76"/>
      </a:accent3>
      <a:accent4>
        <a:srgbClr val="11B797"/>
      </a:accent4>
      <a:accent5>
        <a:srgbClr val="1A7C77"/>
      </a:accent5>
      <a:accent6>
        <a:srgbClr val="09996C"/>
      </a:accent6>
      <a:hlink>
        <a:srgbClr val="1AB0B8"/>
      </a:hlink>
      <a:folHlink>
        <a:srgbClr val="BFBFBF"/>
      </a:folHlink>
    </a:clrScheme>
    <a:fontScheme name="juxnims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83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AB0B8"/>
    </a:accent1>
    <a:accent2>
      <a:srgbClr val="00C077"/>
    </a:accent2>
    <a:accent3>
      <a:srgbClr val="08DA76"/>
    </a:accent3>
    <a:accent4>
      <a:srgbClr val="11B797"/>
    </a:accent4>
    <a:accent5>
      <a:srgbClr val="1A7C77"/>
    </a:accent5>
    <a:accent6>
      <a:srgbClr val="09996C"/>
    </a:accent6>
    <a:hlink>
      <a:srgbClr val="1AB0B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1265</Words>
  <Application>Microsoft Office PowerPoint</Application>
  <PresentationFormat>寬螢幕</PresentationFormat>
  <Paragraphs>247</Paragraphs>
  <Slides>55</Slides>
  <Notes>44</Notes>
  <HiddenSlides>0</HiddenSlides>
  <MMClips>5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55</vt:i4>
      </vt:variant>
    </vt:vector>
  </HeadingPairs>
  <TitlesOfParts>
    <vt:vector size="67" baseType="lpstr">
      <vt:lpstr>Arial Unicode MS</vt:lpstr>
      <vt:lpstr>等线</vt:lpstr>
      <vt:lpstr>Microsoft YaHei</vt:lpstr>
      <vt:lpstr>Microsoft YaHei</vt:lpstr>
      <vt:lpstr>Trattatello</vt:lpstr>
      <vt:lpstr>新細明體</vt:lpstr>
      <vt:lpstr>Arial</vt:lpstr>
      <vt:lpstr>Calibri</vt:lpstr>
      <vt:lpstr>Impact</vt:lpstr>
      <vt:lpstr>Times New Roman</vt:lpstr>
      <vt:lpstr>Office 主题​​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Mmndbvu</dc:creator>
  <cp:lastModifiedBy>Mmndbvu</cp:lastModifiedBy>
  <cp:revision>271</cp:revision>
  <dcterms:created xsi:type="dcterms:W3CDTF">2019-06-08T10:26:25Z</dcterms:created>
  <dcterms:modified xsi:type="dcterms:W3CDTF">2019-06-09T09:03:13Z</dcterms:modified>
</cp:coreProperties>
</file>